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7" r:id="rId2"/>
    <p:sldId id="269" r:id="rId3"/>
    <p:sldId id="301" r:id="rId4"/>
    <p:sldId id="271" r:id="rId5"/>
    <p:sldId id="272" r:id="rId6"/>
    <p:sldId id="274" r:id="rId7"/>
    <p:sldId id="275" r:id="rId8"/>
    <p:sldId id="278" r:id="rId9"/>
    <p:sldId id="276" r:id="rId10"/>
    <p:sldId id="273" r:id="rId11"/>
    <p:sldId id="262" r:id="rId12"/>
    <p:sldId id="263" r:id="rId13"/>
    <p:sldId id="264" r:id="rId14"/>
    <p:sldId id="279" r:id="rId15"/>
    <p:sldId id="280" r:id="rId16"/>
    <p:sldId id="281" r:id="rId17"/>
    <p:sldId id="282" r:id="rId18"/>
    <p:sldId id="299" r:id="rId19"/>
    <p:sldId id="302" r:id="rId20"/>
    <p:sldId id="283" r:id="rId21"/>
    <p:sldId id="285" r:id="rId22"/>
    <p:sldId id="286" r:id="rId23"/>
    <p:sldId id="287" r:id="rId24"/>
    <p:sldId id="288" r:id="rId25"/>
    <p:sldId id="289" r:id="rId26"/>
    <p:sldId id="290" r:id="rId27"/>
    <p:sldId id="292" r:id="rId28"/>
    <p:sldId id="293" r:id="rId29"/>
    <p:sldId id="294" r:id="rId30"/>
    <p:sldId id="295" r:id="rId31"/>
    <p:sldId id="296" r:id="rId32"/>
    <p:sldId id="297" r:id="rId33"/>
    <p:sldId id="298" r:id="rId34"/>
    <p:sldId id="300"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p:clrMru>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a:pPr>
            <a:r>
              <a:rPr lang="ru-RU" dirty="0" smtClean="0"/>
              <a:t>Категории учителей</a:t>
            </a:r>
            <a:endParaRPr lang="ru-RU" dirty="0"/>
          </a:p>
        </c:rich>
      </c:tx>
      <c:layout>
        <c:manualLayout>
          <c:xMode val="edge"/>
          <c:yMode val="edge"/>
          <c:x val="0.37449061025019981"/>
          <c:y val="3.4307752078480067E-2"/>
        </c:manualLayout>
      </c:layout>
    </c:title>
    <c:view3D>
      <c:rotX val="30"/>
      <c:perspective val="30"/>
    </c:view3D>
    <c:plotArea>
      <c:layout/>
      <c:pie3DChart>
        <c:varyColors val="1"/>
        <c:ser>
          <c:idx val="0"/>
          <c:order val="0"/>
          <c:tx>
            <c:strRef>
              <c:f>Лист1!$B$1</c:f>
              <c:strCache>
                <c:ptCount val="1"/>
                <c:pt idx="0">
                  <c:v>Продажи</c:v>
                </c:pt>
              </c:strCache>
            </c:strRef>
          </c:tx>
          <c:explosion val="25"/>
          <c:dLbls>
            <c:dLbl>
              <c:idx val="0"/>
              <c:layout>
                <c:manualLayout>
                  <c:x val="0.11944134126983423"/>
                  <c:y val="3.6756446394689939E-2"/>
                </c:manualLayout>
              </c:layout>
              <c:showCatName val="1"/>
              <c:showPercent val="1"/>
            </c:dLbl>
            <c:dLbl>
              <c:idx val="1"/>
              <c:layout>
                <c:manualLayout>
                  <c:x val="-0.22434432203336288"/>
                  <c:y val="-8.3281147239441591E-2"/>
                </c:manualLayout>
              </c:layout>
              <c:showCatName val="1"/>
              <c:showPercent val="1"/>
            </c:dLbl>
            <c:dLbl>
              <c:idx val="2"/>
              <c:layout>
                <c:manualLayout>
                  <c:x val="-0.20245866255331721"/>
                  <c:y val="0.13331570057313841"/>
                </c:manualLayout>
              </c:layout>
              <c:showCatName val="1"/>
              <c:showPercent val="1"/>
            </c:dLbl>
            <c:dLbl>
              <c:idx val="3"/>
              <c:layout>
                <c:manualLayout>
                  <c:x val="-0.11784246629982469"/>
                  <c:y val="7.7972163814727508E-4"/>
                </c:manualLayout>
              </c:layout>
              <c:showCatName val="1"/>
              <c:showPercent val="1"/>
            </c:dLbl>
            <c:showCatName val="1"/>
            <c:showPercent val="1"/>
            <c:showLeaderLines val="1"/>
          </c:dLbls>
          <c:cat>
            <c:strRef>
              <c:f>Лист1!$A$2:$A$5</c:f>
              <c:strCache>
                <c:ptCount val="4"/>
                <c:pt idx="0">
                  <c:v>высшая категория</c:v>
                </c:pt>
                <c:pt idx="1">
                  <c:v>первая категория</c:v>
                </c:pt>
                <c:pt idx="2">
                  <c:v>СЗД</c:v>
                </c:pt>
                <c:pt idx="3">
                  <c:v>молодой специалист</c:v>
                </c:pt>
              </c:strCache>
            </c:strRef>
          </c:cat>
          <c:val>
            <c:numRef>
              <c:f>Лист1!$B$2:$B$5</c:f>
              <c:numCache>
                <c:formatCode>General</c:formatCode>
                <c:ptCount val="4"/>
                <c:pt idx="0">
                  <c:v>3</c:v>
                </c:pt>
                <c:pt idx="1">
                  <c:v>14</c:v>
                </c:pt>
                <c:pt idx="2">
                  <c:v>1</c:v>
                </c:pt>
                <c:pt idx="3">
                  <c:v>1</c:v>
                </c:pt>
              </c:numCache>
            </c:numRef>
          </c:val>
        </c:ser>
        <c:dLbls>
          <c:showCatName val="1"/>
          <c:showPercent val="1"/>
        </c:dLbls>
      </c:pie3DChart>
    </c:plotArea>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0.31789408503959887"/>
          <c:y val="0.85105787312670533"/>
        </c:manualLayout>
      </c:layout>
    </c:title>
    <c:view3D>
      <c:rotX val="30"/>
      <c:perspective val="30"/>
    </c:view3D>
    <c:plotArea>
      <c:layout/>
      <c:pie3DChart>
        <c:varyColors val="1"/>
        <c:ser>
          <c:idx val="0"/>
          <c:order val="0"/>
          <c:tx>
            <c:strRef>
              <c:f>Лист1!$B$1</c:f>
              <c:strCache>
                <c:ptCount val="1"/>
                <c:pt idx="0">
                  <c:v>педагогический стаж</c:v>
                </c:pt>
              </c:strCache>
            </c:strRef>
          </c:tx>
          <c:explosion val="25"/>
          <c:dLbls>
            <c:dLbl>
              <c:idx val="0"/>
              <c:layout>
                <c:manualLayout>
                  <c:x val="-0.10903803050938453"/>
                  <c:y val="-3.5530884391345448E-2"/>
                </c:manualLayout>
              </c:layout>
              <c:tx>
                <c:rich>
                  <a:bodyPr/>
                  <a:lstStyle/>
                  <a:p>
                    <a:r>
                      <a:rPr lang="en-US" dirty="0">
                        <a:latin typeface="Times New Roman" pitchFamily="18" charset="0"/>
                        <a:cs typeface="Times New Roman" pitchFamily="18" charset="0"/>
                      </a:rPr>
                      <a:t>0-3</a:t>
                    </a:r>
                    <a:r>
                      <a:rPr lang="ru-RU" dirty="0">
                        <a:latin typeface="Times New Roman" pitchFamily="18" charset="0"/>
                        <a:cs typeface="Times New Roman" pitchFamily="18" charset="0"/>
                      </a:rPr>
                      <a:t>лет</a:t>
                    </a:r>
                    <a:r>
                      <a:rPr lang="en-US" dirty="0">
                        <a:latin typeface="Times New Roman" pitchFamily="18" charset="0"/>
                        <a:cs typeface="Times New Roman" pitchFamily="18" charset="0"/>
                      </a:rPr>
                      <a:t>
7%</a:t>
                    </a:r>
                  </a:p>
                </c:rich>
              </c:tx>
              <c:showCatName val="1"/>
              <c:showPercent val="1"/>
            </c:dLbl>
            <c:dLbl>
              <c:idx val="1"/>
              <c:layout>
                <c:manualLayout>
                  <c:x val="-1.8897505529270151E-3"/>
                  <c:y val="-2.1269149919019233E-2"/>
                </c:manualLayout>
              </c:layout>
              <c:tx>
                <c:rich>
                  <a:bodyPr/>
                  <a:lstStyle/>
                  <a:p>
                    <a:r>
                      <a:rPr lang="en-US" dirty="0">
                        <a:latin typeface="Times New Roman" pitchFamily="18" charset="0"/>
                        <a:cs typeface="Times New Roman" pitchFamily="18" charset="0"/>
                      </a:rPr>
                      <a:t>
</a:t>
                    </a:r>
                    <a:r>
                      <a:rPr lang="ru-RU" dirty="0">
                        <a:latin typeface="Times New Roman" pitchFamily="18" charset="0"/>
                        <a:cs typeface="Times New Roman" pitchFamily="18" charset="0"/>
                      </a:rPr>
                      <a:t>3-5лет</a:t>
                    </a:r>
                  </a:p>
                  <a:p>
                    <a:r>
                      <a:rPr lang="en-US" dirty="0">
                        <a:latin typeface="Times New Roman" pitchFamily="18" charset="0"/>
                        <a:cs typeface="Times New Roman" pitchFamily="18" charset="0"/>
                      </a:rPr>
                      <a:t>0%</a:t>
                    </a:r>
                  </a:p>
                </c:rich>
              </c:tx>
              <c:showCatName val="1"/>
              <c:showPercent val="1"/>
            </c:dLbl>
            <c:dLbl>
              <c:idx val="2"/>
              <c:layout>
                <c:manualLayout>
                  <c:x val="0.11791055345400289"/>
                  <c:y val="-6.3863442366033224E-2"/>
                </c:manualLayout>
              </c:layout>
              <c:tx>
                <c:rich>
                  <a:bodyPr/>
                  <a:lstStyle/>
                  <a:p>
                    <a:r>
                      <a:rPr lang="en-US">
                        <a:latin typeface="Times New Roman" pitchFamily="18" charset="0"/>
                        <a:cs typeface="Times New Roman" pitchFamily="18" charset="0"/>
                      </a:rPr>
                      <a:t>
</a:t>
                    </a:r>
                    <a:r>
                      <a:rPr lang="ru-RU">
                        <a:latin typeface="Times New Roman" pitchFamily="18" charset="0"/>
                        <a:cs typeface="Times New Roman" pitchFamily="18" charset="0"/>
                      </a:rPr>
                      <a:t>5-10лет</a:t>
                    </a:r>
                  </a:p>
                  <a:p>
                    <a:r>
                      <a:rPr lang="en-US">
                        <a:latin typeface="Times New Roman" pitchFamily="18" charset="0"/>
                        <a:cs typeface="Times New Roman" pitchFamily="18" charset="0"/>
                      </a:rPr>
                      <a:t>6%</a:t>
                    </a:r>
                  </a:p>
                </c:rich>
              </c:tx>
              <c:showCatName val="1"/>
              <c:showPercent val="1"/>
            </c:dLbl>
            <c:dLbl>
              <c:idx val="3"/>
              <c:layout>
                <c:manualLayout>
                  <c:x val="0.14670430519101843"/>
                  <c:y val="-4.8719535058117824E-2"/>
                </c:manualLayout>
              </c:layout>
              <c:tx>
                <c:rich>
                  <a:bodyPr/>
                  <a:lstStyle/>
                  <a:p>
                    <a:r>
                      <a:rPr lang="ru-RU">
                        <a:latin typeface="Times New Roman" pitchFamily="18" charset="0"/>
                        <a:cs typeface="Times New Roman" pitchFamily="18" charset="0"/>
                      </a:rPr>
                      <a:t>10-15</a:t>
                    </a:r>
                    <a:r>
                      <a:rPr lang="en-US">
                        <a:latin typeface="Times New Roman" pitchFamily="18" charset="0"/>
                        <a:cs typeface="Times New Roman" pitchFamily="18" charset="0"/>
                      </a:rPr>
                      <a:t>
6%</a:t>
                    </a:r>
                  </a:p>
                </c:rich>
              </c:tx>
              <c:showCatName val="1"/>
              <c:showPercent val="1"/>
            </c:dLbl>
            <c:dLbl>
              <c:idx val="4"/>
              <c:layout>
                <c:manualLayout>
                  <c:x val="6.0507801108194807E-2"/>
                  <c:y val="-0.14143357080364952"/>
                </c:manualLayout>
              </c:layout>
              <c:showCatName val="1"/>
              <c:showPercent val="1"/>
            </c:dLbl>
            <c:dLbl>
              <c:idx val="5"/>
              <c:layout>
                <c:manualLayout>
                  <c:x val="-0.12492214557090249"/>
                  <c:y val="-0.22917328104179618"/>
                </c:manualLayout>
              </c:layout>
              <c:showCatName val="1"/>
              <c:showPercent val="1"/>
            </c:dLbl>
            <c:dLbl>
              <c:idx val="6"/>
              <c:layout>
                <c:manualLayout>
                  <c:x val="-8.2212561971420253E-2"/>
                  <c:y val="-4.9616922884639626E-2"/>
                </c:manualLayout>
              </c:layout>
              <c:showCatName val="1"/>
              <c:showPercent val="1"/>
            </c:dLbl>
            <c:showCatName val="1"/>
            <c:showPercent val="1"/>
            <c:showLeaderLines val="1"/>
          </c:dLbls>
          <c:cat>
            <c:strRef>
              <c:f>Лист1!$A$2:$A$8</c:f>
              <c:strCache>
                <c:ptCount val="7"/>
                <c:pt idx="0">
                  <c:v>0-3</c:v>
                </c:pt>
                <c:pt idx="1">
                  <c:v>42858</c:v>
                </c:pt>
                <c:pt idx="2">
                  <c:v>43013</c:v>
                </c:pt>
                <c:pt idx="3">
                  <c:v>42278</c:v>
                </c:pt>
                <c:pt idx="4">
                  <c:v>15-20</c:v>
                </c:pt>
                <c:pt idx="5">
                  <c:v>20-30</c:v>
                </c:pt>
                <c:pt idx="6">
                  <c:v>свыше 30</c:v>
                </c:pt>
              </c:strCache>
            </c:strRef>
          </c:cat>
          <c:val>
            <c:numRef>
              <c:f>Лист1!$B$2:$B$8</c:f>
              <c:numCache>
                <c:formatCode>General</c:formatCode>
                <c:ptCount val="7"/>
                <c:pt idx="0">
                  <c:v>1</c:v>
                </c:pt>
                <c:pt idx="1">
                  <c:v>0</c:v>
                </c:pt>
                <c:pt idx="2">
                  <c:v>1</c:v>
                </c:pt>
                <c:pt idx="3">
                  <c:v>1</c:v>
                </c:pt>
                <c:pt idx="4">
                  <c:v>5</c:v>
                </c:pt>
                <c:pt idx="5">
                  <c:v>8</c:v>
                </c:pt>
                <c:pt idx="6">
                  <c:v>3</c:v>
                </c:pt>
              </c:numCache>
            </c:numRef>
          </c:val>
        </c:ser>
        <c:dLbls>
          <c:showCatName val="1"/>
          <c:showPercent val="1"/>
        </c:dLbls>
      </c:pie3DChart>
    </c:plotArea>
    <c:plotVisOnly val="1"/>
  </c:chart>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style val="7"/>
  <c:chart>
    <c:autoTitleDeleted val="1"/>
    <c:view3D>
      <c:perspective val="30"/>
    </c:view3D>
    <c:plotArea>
      <c:layout/>
      <c:bar3DChart>
        <c:barDir val="col"/>
        <c:grouping val="standard"/>
        <c:ser>
          <c:idx val="0"/>
          <c:order val="0"/>
          <c:tx>
            <c:strRef>
              <c:f>Лист1!$B$1</c:f>
              <c:strCache>
                <c:ptCount val="1"/>
                <c:pt idx="0">
                  <c:v>математика</c:v>
                </c:pt>
              </c:strCache>
            </c:strRef>
          </c:tx>
          <c:dLbls>
            <c:showVal val="1"/>
          </c:dLbls>
          <c:cat>
            <c:strRef>
              <c:f>Лист1!$A$2:$A$5</c:f>
              <c:strCache>
                <c:ptCount val="3"/>
                <c:pt idx="0">
                  <c:v>2014-2015</c:v>
                </c:pt>
                <c:pt idx="1">
                  <c:v>2015-2016</c:v>
                </c:pt>
                <c:pt idx="2">
                  <c:v>2016-2017</c:v>
                </c:pt>
              </c:strCache>
            </c:strRef>
          </c:cat>
          <c:val>
            <c:numRef>
              <c:f>Лист1!$B$2:$B$5</c:f>
              <c:numCache>
                <c:formatCode>General</c:formatCode>
                <c:ptCount val="4"/>
                <c:pt idx="0">
                  <c:v>3.4</c:v>
                </c:pt>
                <c:pt idx="1">
                  <c:v>3.8</c:v>
                </c:pt>
                <c:pt idx="2">
                  <c:v>3.8</c:v>
                </c:pt>
              </c:numCache>
            </c:numRef>
          </c:val>
        </c:ser>
        <c:ser>
          <c:idx val="1"/>
          <c:order val="1"/>
          <c:tx>
            <c:strRef>
              <c:f>Лист1!$C$1</c:f>
              <c:strCache>
                <c:ptCount val="1"/>
                <c:pt idx="0">
                  <c:v>Столбец2</c:v>
                </c:pt>
              </c:strCache>
            </c:strRef>
          </c:tx>
          <c:dLbls>
            <c:showVal val="1"/>
          </c:dLbls>
          <c:cat>
            <c:strRef>
              <c:f>Лист1!$A$2:$A$5</c:f>
              <c:strCache>
                <c:ptCount val="3"/>
                <c:pt idx="0">
                  <c:v>2014-2015</c:v>
                </c:pt>
                <c:pt idx="1">
                  <c:v>2015-2016</c:v>
                </c:pt>
                <c:pt idx="2">
                  <c:v>2016-2017</c:v>
                </c:pt>
              </c:strCache>
            </c:strRef>
          </c:cat>
          <c:val>
            <c:numRef>
              <c:f>Лист1!$C$2:$C$5</c:f>
              <c:numCache>
                <c:formatCode>General</c:formatCode>
                <c:ptCount val="4"/>
              </c:numCache>
            </c:numRef>
          </c:val>
        </c:ser>
        <c:ser>
          <c:idx val="2"/>
          <c:order val="2"/>
          <c:tx>
            <c:strRef>
              <c:f>Лист1!$D$1</c:f>
              <c:strCache>
                <c:ptCount val="1"/>
                <c:pt idx="0">
                  <c:v>Столбец1</c:v>
                </c:pt>
              </c:strCache>
            </c:strRef>
          </c:tx>
          <c:dLbls>
            <c:showVal val="1"/>
          </c:dLbls>
          <c:cat>
            <c:strRef>
              <c:f>Лист1!$A$2:$A$5</c:f>
              <c:strCache>
                <c:ptCount val="3"/>
                <c:pt idx="0">
                  <c:v>2014-2015</c:v>
                </c:pt>
                <c:pt idx="1">
                  <c:v>2015-2016</c:v>
                </c:pt>
                <c:pt idx="2">
                  <c:v>2016-2017</c:v>
                </c:pt>
              </c:strCache>
            </c:strRef>
          </c:cat>
          <c:val>
            <c:numRef>
              <c:f>Лист1!$D$2:$D$5</c:f>
            </c:numRef>
          </c:val>
        </c:ser>
        <c:ser>
          <c:idx val="3"/>
          <c:order val="3"/>
          <c:tx>
            <c:strRef>
              <c:f>Лист1!$E$1</c:f>
              <c:strCache>
                <c:ptCount val="1"/>
                <c:pt idx="0">
                  <c:v>русский язык</c:v>
                </c:pt>
              </c:strCache>
            </c:strRef>
          </c:tx>
          <c:dLbls>
            <c:showVal val="1"/>
          </c:dLbls>
          <c:cat>
            <c:strRef>
              <c:f>Лист1!$A$2:$A$5</c:f>
              <c:strCache>
                <c:ptCount val="3"/>
                <c:pt idx="0">
                  <c:v>2014-2015</c:v>
                </c:pt>
                <c:pt idx="1">
                  <c:v>2015-2016</c:v>
                </c:pt>
                <c:pt idx="2">
                  <c:v>2016-2017</c:v>
                </c:pt>
              </c:strCache>
            </c:strRef>
          </c:cat>
          <c:val>
            <c:numRef>
              <c:f>Лист1!$E$2:$E$5</c:f>
              <c:numCache>
                <c:formatCode>General</c:formatCode>
                <c:ptCount val="4"/>
                <c:pt idx="0">
                  <c:v>4.0999999999999996</c:v>
                </c:pt>
                <c:pt idx="1">
                  <c:v>3.8</c:v>
                </c:pt>
                <c:pt idx="2">
                  <c:v>3.7</c:v>
                </c:pt>
              </c:numCache>
            </c:numRef>
          </c:val>
        </c:ser>
        <c:dLbls>
          <c:showVal val="1"/>
        </c:dLbls>
        <c:shape val="cylinder"/>
        <c:axId val="145877248"/>
        <c:axId val="146259968"/>
        <c:axId val="142294528"/>
      </c:bar3DChart>
      <c:catAx>
        <c:axId val="145877248"/>
        <c:scaling>
          <c:orientation val="minMax"/>
        </c:scaling>
        <c:axPos val="b"/>
        <c:majorTickMark val="none"/>
        <c:tickLblPos val="nextTo"/>
        <c:txPr>
          <a:bodyPr/>
          <a:lstStyle/>
          <a:p>
            <a:pPr>
              <a:defRPr>
                <a:latin typeface="Times New Roman" pitchFamily="18" charset="0"/>
                <a:cs typeface="Times New Roman" pitchFamily="18" charset="0"/>
              </a:defRPr>
            </a:pPr>
            <a:endParaRPr lang="ru-RU"/>
          </a:p>
        </c:txPr>
        <c:crossAx val="146259968"/>
        <c:crosses val="autoZero"/>
        <c:auto val="1"/>
        <c:lblAlgn val="ctr"/>
        <c:lblOffset val="100"/>
      </c:catAx>
      <c:valAx>
        <c:axId val="146259968"/>
        <c:scaling>
          <c:orientation val="minMax"/>
        </c:scaling>
        <c:delete val="1"/>
        <c:axPos val="l"/>
        <c:numFmt formatCode="General" sourceLinked="1"/>
        <c:majorTickMark val="none"/>
        <c:tickLblPos val="nextTo"/>
        <c:crossAx val="145877248"/>
        <c:crosses val="autoZero"/>
        <c:crossBetween val="between"/>
      </c:valAx>
      <c:serAx>
        <c:axId val="142294528"/>
        <c:scaling>
          <c:orientation val="minMax"/>
        </c:scaling>
        <c:delete val="1"/>
        <c:axPos val="b"/>
        <c:majorTickMark val="none"/>
        <c:tickLblPos val="nextTo"/>
        <c:crossAx val="146259968"/>
        <c:crosses val="autoZero"/>
      </c:serAx>
    </c:plotArea>
    <c:legend>
      <c:legendPos val="t"/>
      <c:legendEntry>
        <c:idx val="1"/>
        <c:delete val="1"/>
      </c:legendEntry>
      <c:layout/>
    </c:legend>
    <c:plotVisOnly val="1"/>
  </c:chart>
  <c:txPr>
    <a:bodyPr/>
    <a:lstStyle/>
    <a:p>
      <a:pPr>
        <a:defRPr sz="1800"/>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708E6C-C005-4E6E-A455-F377F3F87824}" type="datetimeFigureOut">
              <a:rPr lang="ru-RU" smtClean="0"/>
              <a:pPr/>
              <a:t>10.10.2017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96A917-3C2C-46EF-BF9B-41DA799183E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C2BC924-36C2-4645-A566-AC38806FED21}" type="slidenum">
              <a:rPr lang="ru-RU" smtClean="0"/>
              <a:pPr/>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10.10.2017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10.10.2017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3" Type="http://schemas.openxmlformats.org/officeDocument/2006/relationships/image" Target="../media/image14.jpeg"/><Relationship Id="rId18" Type="http://schemas.openxmlformats.org/officeDocument/2006/relationships/image" Target="../media/image18.jpeg"/><Relationship Id="rId3" Type="http://schemas.microsoft.com/office/2007/relationships/hdphoto" Target="../media/hdphoto73.wdp"/><Relationship Id="rId21" Type="http://schemas.openxmlformats.org/officeDocument/2006/relationships/image" Target="../media/image20.jpeg"/><Relationship Id="rId12" Type="http://schemas.openxmlformats.org/officeDocument/2006/relationships/image" Target="../media/image13.png"/><Relationship Id="rId17" Type="http://schemas.microsoft.com/office/2007/relationships/hdphoto" Target="../media/hdphoto19.wdp"/><Relationship Id="rId2" Type="http://schemas.openxmlformats.org/officeDocument/2006/relationships/image" Target="../media/image10.jpeg"/><Relationship Id="rId16" Type="http://schemas.openxmlformats.org/officeDocument/2006/relationships/image" Target="../media/image17.jpeg"/><Relationship Id="rId20" Type="http://schemas.microsoft.com/office/2007/relationships/hdphoto" Target="../media/hdphoto67.wdp"/><Relationship Id="rId1" Type="http://schemas.openxmlformats.org/officeDocument/2006/relationships/slideLayout" Target="../slideLayouts/slideLayout7.xml"/><Relationship Id="rId11" Type="http://schemas.openxmlformats.org/officeDocument/2006/relationships/image" Target="../media/image12.jpeg"/><Relationship Id="rId15" Type="http://schemas.openxmlformats.org/officeDocument/2006/relationships/image" Target="../media/image16.jpeg"/><Relationship Id="rId10" Type="http://schemas.openxmlformats.org/officeDocument/2006/relationships/image" Target="../media/image11.jpeg"/><Relationship Id="rId19" Type="http://schemas.openxmlformats.org/officeDocument/2006/relationships/image" Target="../media/image19.jpeg"/><Relationship Id="rId9" Type="http://schemas.microsoft.com/office/2007/relationships/hdphoto" Target="../media/hdphoto12.wdp"/><Relationship Id="rId1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gif"/><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2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2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27.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image" Target="../media/image82.jpe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10" Type="http://schemas.openxmlformats.org/officeDocument/2006/relationships/image" Target="../media/image94.jpeg"/><Relationship Id="rId4" Type="http://schemas.openxmlformats.org/officeDocument/2006/relationships/image" Target="../media/image90.jpeg"/><Relationship Id="rId9" Type="http://schemas.microsoft.com/office/2007/relationships/hdphoto" Target="../media/hdphoto22.wdp"/></Relationships>
</file>

<file path=ppt/slides/_rels/slide3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3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png"/><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3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5" Type="http://schemas.openxmlformats.org/officeDocument/2006/relationships/image" Target="../media/image108.jpeg"/><Relationship Id="rId4" Type="http://schemas.openxmlformats.org/officeDocument/2006/relationships/image" Target="../media/image107.jpeg"/></Relationships>
</file>

<file path=ppt/slides/_rels/slide34.xml.rels><?xml version="1.0" encoding="UTF-8" standalone="yes"?>
<Relationships xmlns="http://schemas.openxmlformats.org/package/2006/relationships"><Relationship Id="rId2" Type="http://schemas.openxmlformats.org/officeDocument/2006/relationships/image" Target="../media/image109.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642918"/>
            <a:ext cx="8072494" cy="2000264"/>
          </a:xfrm>
        </p:spPr>
        <p:txBody>
          <a:bodyPr>
            <a:normAutofit fontScale="90000"/>
          </a:bodyPr>
          <a:lstStyle/>
          <a:p>
            <a:pPr algn="ctr"/>
            <a:r>
              <a:rPr lang="ru-RU" sz="2200" b="1" dirty="0" smtClean="0">
                <a:solidFill>
                  <a:srgbClr val="FF0000"/>
                </a:solidFill>
                <a:latin typeface="Times New Roman" pitchFamily="18" charset="0"/>
                <a:cs typeface="Times New Roman" pitchFamily="18" charset="0"/>
              </a:rPr>
              <a:t>Результаты самообследования</a:t>
            </a: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200" b="1" dirty="0" smtClean="0">
                <a:solidFill>
                  <a:srgbClr val="3333CC"/>
                </a:solidFill>
                <a:latin typeface="Times New Roman" pitchFamily="18" charset="0"/>
                <a:cs typeface="Times New Roman" pitchFamily="18" charset="0"/>
              </a:rPr>
              <a:t>МУНИЦИПАЛЬНОГО БЮДЖЕТНОГО ОБЩЕОБРАЗОВАТЕЛЬНОГО УЧРЕЖДЕНИЯ</a:t>
            </a:r>
            <a:r>
              <a:rPr lang="ru-RU" sz="2200" dirty="0" smtClean="0">
                <a:solidFill>
                  <a:srgbClr val="3333CC"/>
                </a:solidFill>
                <a:latin typeface="Times New Roman" pitchFamily="18" charset="0"/>
                <a:cs typeface="Times New Roman" pitchFamily="18" charset="0"/>
              </a:rPr>
              <a:t/>
            </a:r>
            <a:br>
              <a:rPr lang="ru-RU" sz="2200" dirty="0" smtClean="0">
                <a:solidFill>
                  <a:srgbClr val="3333CC"/>
                </a:solidFill>
                <a:latin typeface="Times New Roman" pitchFamily="18" charset="0"/>
                <a:cs typeface="Times New Roman" pitchFamily="18" charset="0"/>
              </a:rPr>
            </a:br>
            <a:r>
              <a:rPr lang="ru-RU" sz="2200" b="1" dirty="0" smtClean="0">
                <a:solidFill>
                  <a:srgbClr val="3333CC"/>
                </a:solidFill>
                <a:latin typeface="Times New Roman" pitchFamily="18" charset="0"/>
                <a:cs typeface="Times New Roman" pitchFamily="18" charset="0"/>
              </a:rPr>
              <a:t>«БИШЕВСКАЯ СРЕДНЯЯ ОБЩЕОБРАЗОВАТЕЛЬНАЯ ШКОЛА»</a:t>
            </a:r>
            <a:r>
              <a:rPr lang="ru-RU" sz="2200" dirty="0" smtClean="0">
                <a:solidFill>
                  <a:srgbClr val="3333CC"/>
                </a:solidFill>
                <a:latin typeface="Times New Roman" pitchFamily="18" charset="0"/>
                <a:cs typeface="Times New Roman" pitchFamily="18" charset="0"/>
              </a:rPr>
              <a:t/>
            </a:r>
            <a:br>
              <a:rPr lang="ru-RU" sz="2200" dirty="0" smtClean="0">
                <a:solidFill>
                  <a:srgbClr val="3333CC"/>
                </a:solidFill>
                <a:latin typeface="Times New Roman" pitchFamily="18" charset="0"/>
                <a:cs typeface="Times New Roman" pitchFamily="18" charset="0"/>
              </a:rPr>
            </a:br>
            <a:r>
              <a:rPr lang="ru-RU" sz="2200" b="1" dirty="0" err="1" smtClean="0">
                <a:solidFill>
                  <a:srgbClr val="3333CC"/>
                </a:solidFill>
                <a:latin typeface="Times New Roman" pitchFamily="18" charset="0"/>
                <a:cs typeface="Times New Roman" pitchFamily="18" charset="0"/>
              </a:rPr>
              <a:t>Апастовского</a:t>
            </a:r>
            <a:r>
              <a:rPr lang="ru-RU" sz="2200" b="1" dirty="0" smtClean="0">
                <a:solidFill>
                  <a:srgbClr val="3333CC"/>
                </a:solidFill>
                <a:latin typeface="Times New Roman" pitchFamily="18" charset="0"/>
                <a:cs typeface="Times New Roman" pitchFamily="18" charset="0"/>
              </a:rPr>
              <a:t> муниципального района Республики Татарстан</a:t>
            </a:r>
            <a:r>
              <a:rPr lang="ru-RU" sz="2200" dirty="0" smtClean="0">
                <a:solidFill>
                  <a:srgbClr val="3333CC"/>
                </a:solidFill>
                <a:latin typeface="Times New Roman" pitchFamily="18" charset="0"/>
                <a:cs typeface="Times New Roman" pitchFamily="18" charset="0"/>
              </a:rPr>
              <a:t/>
            </a:r>
            <a:br>
              <a:rPr lang="ru-RU" sz="2200" dirty="0" smtClean="0">
                <a:solidFill>
                  <a:srgbClr val="3333CC"/>
                </a:solidFill>
                <a:latin typeface="Times New Roman" pitchFamily="18" charset="0"/>
                <a:cs typeface="Times New Roman" pitchFamily="18" charset="0"/>
              </a:rPr>
            </a:br>
            <a:r>
              <a:rPr lang="ru-RU" sz="2200" b="1" dirty="0" smtClean="0">
                <a:solidFill>
                  <a:srgbClr val="3333CC"/>
                </a:solidFill>
                <a:latin typeface="Times New Roman" pitchFamily="18" charset="0"/>
                <a:cs typeface="Times New Roman" pitchFamily="18" charset="0"/>
              </a:rPr>
              <a:t>(2016-2017 учебный год)</a:t>
            </a:r>
            <a:r>
              <a:rPr lang="ru-RU" dirty="0" smtClean="0"/>
              <a:t/>
            </a:r>
            <a:br>
              <a:rPr lang="ru-RU" dirty="0" smtClean="0"/>
            </a:br>
            <a:endParaRPr lang="ru-RU" dirty="0"/>
          </a:p>
        </p:txBody>
      </p:sp>
      <p:sp>
        <p:nvSpPr>
          <p:cNvPr id="1027" name="Rectangle 3"/>
          <p:cNvSpPr>
            <a:spLocks noChangeArrowheads="1"/>
          </p:cNvSpPr>
          <p:nvPr/>
        </p:nvSpPr>
        <p:spPr bwMode="auto">
          <a:xfrm>
            <a:off x="4714876" y="2500306"/>
            <a:ext cx="428628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69850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Лицензия на осуществление образовательной деятельности</a:t>
            </a:r>
            <a:r>
              <a:rPr kumimoji="0" lang="ru-RU" sz="1400" b="0"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серия 16</a:t>
            </a:r>
            <a:r>
              <a:rPr kumimoji="0" lang="ru-RU" sz="1400" b="1" i="0" u="none" strike="noStrike" cap="none" normalizeH="0" dirty="0" smtClean="0">
                <a:ln>
                  <a:noFill/>
                </a:ln>
                <a:solidFill>
                  <a:srgbClr val="3333CC"/>
                </a:solidFill>
                <a:effectLst/>
                <a:latin typeface="Times New Roman" pitchFamily="18" charset="0"/>
                <a:ea typeface="Times New Roman" pitchFamily="18" charset="0"/>
                <a:cs typeface="Times New Roman" pitchFamily="18" charset="0"/>
              </a:rPr>
              <a:t>Л01</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  № </a:t>
            </a:r>
            <a:r>
              <a:rPr lang="ru-RU" sz="1400" b="1" dirty="0" smtClean="0">
                <a:solidFill>
                  <a:srgbClr val="3333CC"/>
                </a:solidFill>
                <a:latin typeface="Times New Roman" pitchFamily="18" charset="0"/>
                <a:ea typeface="Times New Roman" pitchFamily="18" charset="0"/>
                <a:cs typeface="Times New Roman" pitchFamily="18" charset="0"/>
              </a:rPr>
              <a:t>0003327</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 регистрационный №</a:t>
            </a:r>
            <a:r>
              <a:rPr lang="ru-RU" sz="1400" b="1" dirty="0" smtClean="0">
                <a:solidFill>
                  <a:srgbClr val="3333CC"/>
                </a:solidFill>
                <a:latin typeface="Times New Roman" pitchFamily="18" charset="0"/>
                <a:ea typeface="Times New Roman" pitchFamily="18" charset="0"/>
                <a:cs typeface="Times New Roman" pitchFamily="18" charset="0"/>
              </a:rPr>
              <a:t>7371</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 от 27 октября 2015 года, выдана Министерством образования и науки Республики Татарстан</a:t>
            </a:r>
          </a:p>
          <a:p>
            <a:pPr marL="0" marR="0" lvl="0" indent="698500" algn="just" defTabSz="914400" rtl="0" eaLnBrk="1" fontAlgn="base" latinLnBrk="0" hangingPunct="1">
              <a:lnSpc>
                <a:spcPct val="100000"/>
              </a:lnSpc>
              <a:spcBef>
                <a:spcPct val="0"/>
              </a:spcBef>
              <a:spcAft>
                <a:spcPct val="0"/>
              </a:spcAft>
              <a:buClrTx/>
              <a:buSzTx/>
              <a:buFontTx/>
              <a:buNone/>
              <a:tabLst/>
            </a:pPr>
            <a:endParaRPr lang="ru-RU" sz="1400" dirty="0" smtClean="0">
              <a:solidFill>
                <a:srgbClr val="3333CC"/>
              </a:solidFill>
              <a:latin typeface="Times New Roman" pitchFamily="18" charset="0"/>
              <a:ea typeface="Times New Roman" pitchFamily="18" charset="0"/>
              <a:cs typeface="Times New Roman" pitchFamily="18" charset="0"/>
            </a:endParaRPr>
          </a:p>
          <a:p>
            <a:pPr marL="0" marR="0" lvl="0" indent="69850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Свидетельство о государственной аккредитации</a:t>
            </a:r>
            <a:r>
              <a:rPr lang="ru-RU" sz="1400" dirty="0" smtClean="0">
                <a:solidFill>
                  <a:srgbClr val="3333CC"/>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серия 16А01 №0000426, регистрационный №</a:t>
            </a:r>
            <a:r>
              <a:rPr lang="ru-RU" sz="1400" b="1" dirty="0" smtClean="0">
                <a:solidFill>
                  <a:srgbClr val="3333CC"/>
                </a:solidFill>
                <a:latin typeface="Times New Roman" pitchFamily="18" charset="0"/>
                <a:ea typeface="Times New Roman" pitchFamily="18" charset="0"/>
                <a:cs typeface="Times New Roman" pitchFamily="18" charset="0"/>
              </a:rPr>
              <a:t>3254</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   от  </a:t>
            </a:r>
            <a:r>
              <a:rPr lang="ru-RU" sz="1400" b="1" dirty="0" smtClean="0">
                <a:solidFill>
                  <a:srgbClr val="3333CC"/>
                </a:solidFill>
                <a:latin typeface="Times New Roman" pitchFamily="18" charset="0"/>
                <a:ea typeface="Times New Roman" pitchFamily="18" charset="0"/>
                <a:cs typeface="Times New Roman" pitchFamily="18" charset="0"/>
              </a:rPr>
              <a:t>8 декабря</a:t>
            </a:r>
            <a:r>
              <a:rPr kumimoji="0" lang="ru-RU" sz="14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  2015 года</a:t>
            </a:r>
            <a:endParaRPr kumimoji="0" lang="ru-RU" sz="1400" b="0" i="0" u="none" strike="noStrike" cap="none" normalizeH="0" baseline="0" dirty="0" smtClean="0">
              <a:ln>
                <a:noFill/>
              </a:ln>
              <a:solidFill>
                <a:srgbClr val="3333CC"/>
              </a:solidFill>
              <a:effectLst/>
              <a:latin typeface="Times New Roman" pitchFamily="18" charset="0"/>
              <a:cs typeface="Times New Roman" pitchFamily="18" charset="0"/>
            </a:endParaRPr>
          </a:p>
        </p:txBody>
      </p:sp>
      <p:sp>
        <p:nvSpPr>
          <p:cNvPr id="4" name="Rectangle 3"/>
          <p:cNvSpPr>
            <a:spLocks noChangeArrowheads="1"/>
          </p:cNvSpPr>
          <p:nvPr/>
        </p:nvSpPr>
        <p:spPr bwMode="auto">
          <a:xfrm>
            <a:off x="1785918" y="5286388"/>
            <a:ext cx="4572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3333CC"/>
                </a:solidFill>
                <a:effectLst/>
                <a:latin typeface="Arial" pitchFamily="34" charset="0"/>
                <a:ea typeface="Times New Roman" pitchFamily="18" charset="0"/>
                <a:cs typeface="Arial" pitchFamily="34" charset="0"/>
              </a:rPr>
              <a:t>Характеристика здания </a:t>
            </a:r>
            <a:endParaRPr kumimoji="0" lang="ru-RU" sz="1400" b="1" i="0" u="none" strike="noStrike" cap="none" normalizeH="0" baseline="0" dirty="0" smtClean="0">
              <a:ln>
                <a:noFill/>
              </a:ln>
              <a:solidFill>
                <a:srgbClr val="3333CC"/>
              </a:solidFill>
              <a:effectLst/>
              <a:latin typeface="Arial" pitchFamily="34" charset="0"/>
              <a:cs typeface="Arial" pitchFamily="34" charset="0"/>
            </a:endParaRPr>
          </a:p>
          <a:p>
            <a:pPr marR="0" lvl="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3333CC"/>
                </a:solidFill>
                <a:effectLst/>
                <a:latin typeface="Arial" pitchFamily="34" charset="0"/>
                <a:ea typeface="Times New Roman" pitchFamily="18" charset="0"/>
                <a:cs typeface="Arial" pitchFamily="34" charset="0"/>
              </a:rPr>
              <a:t>Тип здания: типовое, кирпичное</a:t>
            </a:r>
            <a:endParaRPr kumimoji="0" lang="ru-RU" sz="1400" b="1" i="0" u="none" strike="noStrike" cap="none" normalizeH="0" baseline="0" dirty="0" smtClean="0">
              <a:ln>
                <a:noFill/>
              </a:ln>
              <a:solidFill>
                <a:srgbClr val="3333CC"/>
              </a:solidFill>
              <a:effectLst/>
              <a:latin typeface="Arial" pitchFamily="34" charset="0"/>
              <a:cs typeface="Arial" pitchFamily="34" charset="0"/>
            </a:endParaRPr>
          </a:p>
          <a:p>
            <a:pPr marR="0" lvl="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3333CC"/>
                </a:solidFill>
                <a:effectLst/>
                <a:latin typeface="Arial" pitchFamily="34" charset="0"/>
                <a:ea typeface="Times New Roman" pitchFamily="18" charset="0"/>
                <a:cs typeface="Arial" pitchFamily="34" charset="0"/>
              </a:rPr>
              <a:t>Год ввода в эксплуатацию: сентябрь 1997г. </a:t>
            </a:r>
            <a:endParaRPr kumimoji="0" lang="ru-RU" sz="1400" b="1" i="0" u="none" strike="noStrike" cap="none" normalizeH="0" baseline="0" dirty="0" smtClean="0">
              <a:ln>
                <a:noFill/>
              </a:ln>
              <a:solidFill>
                <a:srgbClr val="3333CC"/>
              </a:solidFill>
              <a:effectLst/>
              <a:latin typeface="Arial" pitchFamily="34" charset="0"/>
              <a:cs typeface="Arial" pitchFamily="34" charset="0"/>
            </a:endParaRPr>
          </a:p>
          <a:p>
            <a:pPr marR="0" lvl="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3333CC"/>
                </a:solidFill>
                <a:effectLst/>
                <a:latin typeface="Arial" pitchFamily="34" charset="0"/>
                <a:ea typeface="Times New Roman" pitchFamily="18" charset="0"/>
                <a:cs typeface="Arial" pitchFamily="34" charset="0"/>
              </a:rPr>
              <a:t>Общая площадь 2224,81 кв. м </a:t>
            </a:r>
            <a:endParaRPr kumimoji="0" lang="ru-RU" sz="1400" b="1" i="0" u="none" strike="noStrike" cap="none" normalizeH="0" baseline="0" dirty="0" smtClean="0">
              <a:ln>
                <a:noFill/>
              </a:ln>
              <a:solidFill>
                <a:srgbClr val="3333CC"/>
              </a:solidFill>
              <a:effectLst/>
              <a:latin typeface="Arial" pitchFamily="34" charset="0"/>
              <a:cs typeface="Arial" pitchFamily="34" charset="0"/>
            </a:endParaRPr>
          </a:p>
        </p:txBody>
      </p:sp>
      <p:pic>
        <p:nvPicPr>
          <p:cNvPr id="34817" name="Picture 1" descr="C:\Users\алена\Desktop\321.jpg"/>
          <p:cNvPicPr>
            <a:picLocks noChangeAspect="1" noChangeArrowheads="1"/>
          </p:cNvPicPr>
          <p:nvPr/>
        </p:nvPicPr>
        <p:blipFill>
          <a:blip r:embed="rId2"/>
          <a:srcRect/>
          <a:stretch>
            <a:fillRect/>
          </a:stretch>
        </p:blipFill>
        <p:spPr bwMode="auto">
          <a:xfrm>
            <a:off x="1285852" y="2357430"/>
            <a:ext cx="3286148" cy="2500330"/>
          </a:xfrm>
          <a:prstGeom prst="rect">
            <a:avLst/>
          </a:prstGeom>
          <a:noFill/>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928662" y="285728"/>
            <a:ext cx="7458645" cy="107721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КАДРОВОЕ ОБЕСПЕЧЕНИЕ ОБРАЗОВАТЕЛЬНОГО ПРОЦЕССА </a:t>
            </a:r>
          </a:p>
          <a:p>
            <a:pPr marR="0" lvl="0" algn="ctr" defTabSz="914400" rtl="0" eaLnBrk="1" fontAlgn="base" latinLnBrk="0" hangingPunct="1">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R="0" lvl="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Школа полностью укомплектована педагогическими кадрами</a:t>
            </a:r>
            <a:endParaRPr kumimoji="0" lang="ru-RU" sz="1600" b="1" i="0" u="none" strike="noStrike" cap="none" normalizeH="0" baseline="0" dirty="0" smtClean="0">
              <a:ln>
                <a:noFill/>
              </a:ln>
              <a:solidFill>
                <a:srgbClr val="3333CC"/>
              </a:solidFill>
              <a:effectLst/>
              <a:latin typeface="Times New Roman" pitchFamily="18" charset="0"/>
              <a:cs typeface="Times New Roman" pitchFamily="18" charset="0"/>
            </a:endParaRPr>
          </a:p>
          <a:p>
            <a:pPr marR="0" lvl="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3333CC"/>
                </a:solidFill>
                <a:effectLst/>
                <a:latin typeface="Times New Roman" pitchFamily="18" charset="0"/>
                <a:ea typeface="Calibri" pitchFamily="34" charset="0"/>
                <a:cs typeface="Times New Roman" pitchFamily="18" charset="0"/>
              </a:rPr>
              <a:t>Педагогический коллектив школы состоит из </a:t>
            </a:r>
            <a:r>
              <a:rPr lang="ru-RU" sz="1600" b="1" dirty="0" smtClean="0">
                <a:solidFill>
                  <a:srgbClr val="3333CC"/>
                </a:solidFill>
                <a:latin typeface="Times New Roman" pitchFamily="18" charset="0"/>
                <a:ea typeface="Calibri" pitchFamily="34" charset="0"/>
                <a:cs typeface="Times New Roman" pitchFamily="18" charset="0"/>
              </a:rPr>
              <a:t>19</a:t>
            </a:r>
            <a:r>
              <a:rPr kumimoji="0" lang="ru-RU" sz="1600" b="1" i="0" u="none" strike="noStrike" cap="none" normalizeH="0" baseline="0" dirty="0" smtClean="0">
                <a:ln>
                  <a:noFill/>
                </a:ln>
                <a:solidFill>
                  <a:srgbClr val="3333CC"/>
                </a:solidFill>
                <a:effectLst/>
                <a:latin typeface="Times New Roman" pitchFamily="18" charset="0"/>
                <a:ea typeface="Calibri" pitchFamily="34" charset="0"/>
                <a:cs typeface="Times New Roman" pitchFamily="18" charset="0"/>
              </a:rPr>
              <a:t> педагогических работников </a:t>
            </a:r>
          </a:p>
        </p:txBody>
      </p:sp>
      <p:sp>
        <p:nvSpPr>
          <p:cNvPr id="2867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8685"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8686" name="Rectangle 14"/>
          <p:cNvSpPr>
            <a:spLocks noChangeArrowheads="1"/>
          </p:cNvSpPr>
          <p:nvPr/>
        </p:nvSpPr>
        <p:spPr bwMode="auto">
          <a:xfrm>
            <a:off x="0" y="18478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28687" name="Rectangle 15"/>
          <p:cNvSpPr>
            <a:spLocks noChangeArrowheads="1"/>
          </p:cNvSpPr>
          <p:nvPr/>
        </p:nvSpPr>
        <p:spPr bwMode="auto">
          <a:xfrm>
            <a:off x="0" y="3228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28688" name="Rectangle 16"/>
          <p:cNvSpPr>
            <a:spLocks noChangeArrowheads="1"/>
          </p:cNvSpPr>
          <p:nvPr/>
        </p:nvSpPr>
        <p:spPr bwMode="auto">
          <a:xfrm>
            <a:off x="0" y="4600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28689" name="Rectangle 17"/>
          <p:cNvSpPr>
            <a:spLocks noChangeArrowheads="1"/>
          </p:cNvSpPr>
          <p:nvPr/>
        </p:nvSpPr>
        <p:spPr bwMode="auto">
          <a:xfrm>
            <a:off x="0" y="5981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18" name="Прямоугольник 17"/>
          <p:cNvSpPr/>
          <p:nvPr/>
        </p:nvSpPr>
        <p:spPr>
          <a:xfrm>
            <a:off x="4071934" y="1357298"/>
            <a:ext cx="4572000" cy="1200329"/>
          </a:xfrm>
          <a:prstGeom prst="rect">
            <a:avLst/>
          </a:prstGeom>
        </p:spPr>
        <p:txBody>
          <a:bodyPr>
            <a:spAutoFit/>
          </a:bodyPr>
          <a:lstStyle/>
          <a:p>
            <a:pPr algn="ctr"/>
            <a:r>
              <a:rPr lang="ru-RU" b="1" dirty="0" smtClean="0">
                <a:solidFill>
                  <a:srgbClr val="FF0000"/>
                </a:solidFill>
                <a:latin typeface="Times New Roman" pitchFamily="18" charset="0"/>
                <a:cs typeface="Times New Roman" pitchFamily="18" charset="0"/>
              </a:rPr>
              <a:t>Администрация ОУ - 3 чел , из них:</a:t>
            </a:r>
          </a:p>
          <a:p>
            <a:pPr algn="ctr"/>
            <a:r>
              <a:rPr lang="ru-RU" b="1" dirty="0" smtClean="0">
                <a:solidFill>
                  <a:srgbClr val="0070C0"/>
                </a:solidFill>
                <a:latin typeface="Times New Roman" pitchFamily="18" charset="0"/>
                <a:cs typeface="Times New Roman" pitchFamily="18" charset="0"/>
              </a:rPr>
              <a:t>Директор школы</a:t>
            </a:r>
          </a:p>
          <a:p>
            <a:pPr algn="ctr"/>
            <a:r>
              <a:rPr lang="ru-RU" b="1" dirty="0" smtClean="0">
                <a:solidFill>
                  <a:srgbClr val="0070C0"/>
                </a:solidFill>
                <a:latin typeface="Times New Roman" pitchFamily="18" charset="0"/>
                <a:cs typeface="Times New Roman" pitchFamily="18" charset="0"/>
              </a:rPr>
              <a:t>Заместитель по учебной работе,</a:t>
            </a:r>
          </a:p>
          <a:p>
            <a:pPr algn="ctr"/>
            <a:r>
              <a:rPr lang="ru-RU" b="1" dirty="0" smtClean="0">
                <a:solidFill>
                  <a:srgbClr val="0070C0"/>
                </a:solidFill>
                <a:latin typeface="Times New Roman" pitchFamily="18" charset="0"/>
                <a:cs typeface="Times New Roman" pitchFamily="18" charset="0"/>
              </a:rPr>
              <a:t>Заместитель по воспитательной работе</a:t>
            </a:r>
          </a:p>
        </p:txBody>
      </p:sp>
      <p:pic>
        <p:nvPicPr>
          <p:cNvPr id="20" name="Picture 3" descr="C:\Users\Бишево1\Desktop\супер папка новая\ФОТО на августовку\Коллаж.jpg"/>
          <p:cNvPicPr>
            <a:picLocks noChangeAspect="1" noChangeArrowheads="1"/>
          </p:cNvPicPr>
          <p:nvPr/>
        </p:nvPicPr>
        <p:blipFill>
          <a:blip r:embed="rId2" cstate="print"/>
          <a:srcRect/>
          <a:stretch>
            <a:fillRect/>
          </a:stretch>
        </p:blipFill>
        <p:spPr>
          <a:xfrm>
            <a:off x="1000100" y="1428736"/>
            <a:ext cx="3071834" cy="3929090"/>
          </a:xfrm>
          <a:prstGeom prst="rect">
            <a:avLst/>
          </a:prstGeom>
          <a:noFill/>
        </p:spPr>
      </p:pic>
      <p:pic>
        <p:nvPicPr>
          <p:cNvPr id="2" name="Picture 2" descr="C:\Users\алена\Desktop\218335.jpg"/>
          <p:cNvPicPr>
            <a:picLocks noChangeAspect="1" noChangeArrowheads="1"/>
          </p:cNvPicPr>
          <p:nvPr/>
        </p:nvPicPr>
        <p:blipFill>
          <a:blip r:embed="rId3"/>
          <a:srcRect/>
          <a:stretch>
            <a:fillRect/>
          </a:stretch>
        </p:blipFill>
        <p:spPr bwMode="auto">
          <a:xfrm>
            <a:off x="4643438" y="2714620"/>
            <a:ext cx="1218018" cy="1571636"/>
          </a:xfrm>
          <a:prstGeom prst="rect">
            <a:avLst/>
          </a:prstGeom>
          <a:noFill/>
        </p:spPr>
      </p:pic>
      <p:pic>
        <p:nvPicPr>
          <p:cNvPr id="3" name="Picture 3" descr="C:\Users\алена\Новая папка\Downloads\Рисунок2.jpg"/>
          <p:cNvPicPr>
            <a:picLocks noChangeAspect="1" noChangeArrowheads="1"/>
          </p:cNvPicPr>
          <p:nvPr/>
        </p:nvPicPr>
        <p:blipFill>
          <a:blip r:embed="rId4"/>
          <a:srcRect b="15385"/>
          <a:stretch>
            <a:fillRect/>
          </a:stretch>
        </p:blipFill>
        <p:spPr bwMode="auto">
          <a:xfrm>
            <a:off x="6981410" y="3214686"/>
            <a:ext cx="1162489" cy="1598424"/>
          </a:xfrm>
          <a:prstGeom prst="rect">
            <a:avLst/>
          </a:prstGeom>
          <a:noFill/>
        </p:spPr>
      </p:pic>
      <p:sp>
        <p:nvSpPr>
          <p:cNvPr id="23" name="TextBox 22"/>
          <p:cNvSpPr txBox="1"/>
          <p:nvPr/>
        </p:nvSpPr>
        <p:spPr>
          <a:xfrm>
            <a:off x="4071934" y="4429132"/>
            <a:ext cx="2247731" cy="646331"/>
          </a:xfrm>
          <a:prstGeom prst="rect">
            <a:avLst/>
          </a:prstGeom>
          <a:noFill/>
        </p:spPr>
        <p:txBody>
          <a:bodyPr wrap="none" rtlCol="0">
            <a:spAutoFit/>
          </a:bodyPr>
          <a:lstStyle/>
          <a:p>
            <a:pPr algn="ctr"/>
            <a:r>
              <a:rPr lang="ru-RU" sz="1200" dirty="0" smtClean="0">
                <a:solidFill>
                  <a:srgbClr val="0070C0"/>
                </a:solidFill>
                <a:latin typeface="Times New Roman" pitchFamily="18" charset="0"/>
                <a:cs typeface="Times New Roman" pitchFamily="18" charset="0"/>
              </a:rPr>
              <a:t>Прокофьева Алена </a:t>
            </a:r>
            <a:r>
              <a:rPr lang="ru-RU" sz="1200" dirty="0" err="1" smtClean="0">
                <a:solidFill>
                  <a:srgbClr val="0070C0"/>
                </a:solidFill>
                <a:latin typeface="Times New Roman" pitchFamily="18" charset="0"/>
                <a:cs typeface="Times New Roman" pitchFamily="18" charset="0"/>
              </a:rPr>
              <a:t>Дмитрьевна</a:t>
            </a:r>
            <a:endParaRPr lang="ru-RU" sz="1200" dirty="0" smtClean="0">
              <a:solidFill>
                <a:srgbClr val="0070C0"/>
              </a:solidFill>
              <a:latin typeface="Times New Roman" pitchFamily="18" charset="0"/>
              <a:cs typeface="Times New Roman" pitchFamily="18" charset="0"/>
            </a:endParaRPr>
          </a:p>
          <a:p>
            <a:pPr algn="ctr"/>
            <a:r>
              <a:rPr lang="ru-RU" sz="1200" dirty="0" smtClean="0">
                <a:solidFill>
                  <a:srgbClr val="0070C0"/>
                </a:solidFill>
                <a:latin typeface="Times New Roman" pitchFamily="18" charset="0"/>
                <a:cs typeface="Times New Roman" pitchFamily="18" charset="0"/>
              </a:rPr>
              <a:t>Заместитель директора по УВР</a:t>
            </a:r>
          </a:p>
          <a:p>
            <a:pPr algn="ctr"/>
            <a:r>
              <a:rPr lang="ru-RU" sz="1200" dirty="0" smtClean="0">
                <a:solidFill>
                  <a:srgbClr val="0070C0"/>
                </a:solidFill>
                <a:latin typeface="Times New Roman" pitchFamily="18" charset="0"/>
                <a:cs typeface="Times New Roman" pitchFamily="18" charset="0"/>
              </a:rPr>
              <a:t>Учитель химии</a:t>
            </a:r>
          </a:p>
        </p:txBody>
      </p:sp>
      <p:sp>
        <p:nvSpPr>
          <p:cNvPr id="24" name="TextBox 23"/>
          <p:cNvSpPr txBox="1"/>
          <p:nvPr/>
        </p:nvSpPr>
        <p:spPr>
          <a:xfrm>
            <a:off x="6215074" y="4857760"/>
            <a:ext cx="2679323" cy="646331"/>
          </a:xfrm>
          <a:prstGeom prst="rect">
            <a:avLst/>
          </a:prstGeom>
          <a:noFill/>
        </p:spPr>
        <p:txBody>
          <a:bodyPr wrap="none" rtlCol="0">
            <a:spAutoFit/>
          </a:bodyPr>
          <a:lstStyle/>
          <a:p>
            <a:pPr algn="ctr"/>
            <a:r>
              <a:rPr lang="ru-RU" sz="1200" dirty="0" err="1" smtClean="0">
                <a:solidFill>
                  <a:srgbClr val="0070C0"/>
                </a:solidFill>
                <a:latin typeface="Times New Roman" pitchFamily="18" charset="0"/>
                <a:cs typeface="Times New Roman" pitchFamily="18" charset="0"/>
              </a:rPr>
              <a:t>Телишева</a:t>
            </a:r>
            <a:r>
              <a:rPr lang="ru-RU" sz="1200" dirty="0" smtClean="0">
                <a:solidFill>
                  <a:srgbClr val="0070C0"/>
                </a:solidFill>
                <a:latin typeface="Times New Roman" pitchFamily="18" charset="0"/>
                <a:cs typeface="Times New Roman" pitchFamily="18" charset="0"/>
              </a:rPr>
              <a:t> Маргарита Алексеевна</a:t>
            </a:r>
          </a:p>
          <a:p>
            <a:pPr algn="ctr"/>
            <a:r>
              <a:rPr lang="ru-RU" sz="1200" dirty="0" smtClean="0">
                <a:solidFill>
                  <a:srgbClr val="0070C0"/>
                </a:solidFill>
                <a:latin typeface="Times New Roman" pitchFamily="18" charset="0"/>
                <a:cs typeface="Times New Roman" pitchFamily="18" charset="0"/>
              </a:rPr>
              <a:t>Заместитель директора по ВР</a:t>
            </a:r>
          </a:p>
          <a:p>
            <a:pPr algn="ctr"/>
            <a:r>
              <a:rPr lang="ru-RU" sz="1200" dirty="0" smtClean="0">
                <a:solidFill>
                  <a:srgbClr val="0070C0"/>
                </a:solidFill>
                <a:latin typeface="Times New Roman" pitchFamily="18" charset="0"/>
                <a:cs typeface="Times New Roman" pitchFamily="18" charset="0"/>
              </a:rPr>
              <a:t>Учитель русского языка и литературы</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Users\алена\Новая папка\Downloads\SAM_8603.JPG"/>
          <p:cNvPicPr>
            <a:picLocks noChangeAspect="1" noChangeArrowheads="1"/>
          </p:cNvPicPr>
          <p:nvPr/>
        </p:nvPicPr>
        <p:blipFill>
          <a:blip r:embed="rId2" cstate="print"/>
          <a:srcRect/>
          <a:stretch>
            <a:fillRect/>
          </a:stretch>
        </p:blipFill>
        <p:spPr bwMode="auto">
          <a:xfrm>
            <a:off x="1142976" y="3071810"/>
            <a:ext cx="1428760" cy="2001471"/>
          </a:xfrm>
          <a:prstGeom prst="ellipse">
            <a:avLst/>
          </a:prstGeom>
          <a:ln>
            <a:noFill/>
          </a:ln>
          <a:effectLst>
            <a:softEdge rad="112500"/>
          </a:effectLst>
        </p:spPr>
      </p:pic>
      <p:sp>
        <p:nvSpPr>
          <p:cNvPr id="5" name="Прямоугольник 4"/>
          <p:cNvSpPr/>
          <p:nvPr/>
        </p:nvSpPr>
        <p:spPr>
          <a:xfrm>
            <a:off x="428596" y="5072074"/>
            <a:ext cx="4786314" cy="1015663"/>
          </a:xfrm>
          <a:prstGeom prst="rect">
            <a:avLst/>
          </a:prstGeom>
        </p:spPr>
        <p:txBody>
          <a:bodyPr wrap="square">
            <a:spAutoFit/>
          </a:bodyPr>
          <a:lstStyle/>
          <a:p>
            <a:pPr lvl="0" algn="ctr" fontAlgn="base">
              <a:spcBef>
                <a:spcPct val="0"/>
              </a:spcBef>
              <a:spcAft>
                <a:spcPct val="0"/>
              </a:spcAft>
            </a:pPr>
            <a:r>
              <a:rPr lang="ru-RU" sz="1200" b="1" dirty="0" smtClean="0">
                <a:solidFill>
                  <a:srgbClr val="0070C0"/>
                </a:solidFill>
                <a:latin typeface="Times New Roman" pitchFamily="18" charset="0"/>
                <a:ea typeface="Calibri" pitchFamily="34" charset="0"/>
                <a:cs typeface="Times New Roman" pitchFamily="18" charset="0"/>
              </a:rPr>
              <a:t>Почетный работник общего образования РФ</a:t>
            </a:r>
          </a:p>
          <a:p>
            <a:pPr lvl="0" algn="ctr" fontAlgn="base">
              <a:spcBef>
                <a:spcPct val="0"/>
              </a:spcBef>
              <a:spcAft>
                <a:spcPct val="0"/>
              </a:spcAft>
            </a:pPr>
            <a:r>
              <a:rPr lang="ru-RU" sz="1200" b="1" dirty="0" smtClean="0">
                <a:solidFill>
                  <a:srgbClr val="0070C0"/>
                </a:solidFill>
                <a:latin typeface="Times New Roman" pitchFamily="18" charset="0"/>
                <a:ea typeface="Calibri" pitchFamily="34" charset="0"/>
                <a:cs typeface="Times New Roman" pitchFamily="18" charset="0"/>
              </a:rPr>
              <a:t>Почётная грамота Министерства и науки РТ</a:t>
            </a:r>
          </a:p>
          <a:p>
            <a:pPr lvl="0" fontAlgn="base">
              <a:spcBef>
                <a:spcPct val="0"/>
              </a:spcBef>
              <a:spcAft>
                <a:spcPct val="0"/>
              </a:spcAft>
            </a:pPr>
            <a:r>
              <a:rPr lang="ru-RU" sz="1200" b="1" dirty="0" smtClean="0">
                <a:solidFill>
                  <a:srgbClr val="0070C0"/>
                </a:solidFill>
                <a:latin typeface="Times New Roman" pitchFamily="18" charset="0"/>
                <a:ea typeface="Calibri" pitchFamily="34" charset="0"/>
                <a:cs typeface="Times New Roman" pitchFamily="18" charset="0"/>
              </a:rPr>
              <a:t>                    Победитель ПНПО -2012г</a:t>
            </a:r>
          </a:p>
          <a:p>
            <a:pPr lvl="0" fontAlgn="base">
              <a:spcBef>
                <a:spcPct val="0"/>
              </a:spcBef>
              <a:spcAft>
                <a:spcPct val="0"/>
              </a:spcAft>
            </a:pPr>
            <a:r>
              <a:rPr lang="ru-RU" sz="1200" b="1" dirty="0" smtClean="0">
                <a:solidFill>
                  <a:srgbClr val="0070C0"/>
                </a:solidFill>
                <a:latin typeface="Times New Roman" pitchFamily="18" charset="0"/>
                <a:ea typeface="Calibri" pitchFamily="34" charset="0"/>
                <a:cs typeface="Times New Roman" pitchFamily="18" charset="0"/>
              </a:rPr>
              <a:t>                    Победитель гранта «Наш лучший учитель»</a:t>
            </a:r>
          </a:p>
          <a:p>
            <a:pPr lvl="0" fontAlgn="base">
              <a:spcBef>
                <a:spcPct val="0"/>
              </a:spcBef>
              <a:spcAft>
                <a:spcPct val="0"/>
              </a:spcAft>
            </a:pPr>
            <a:r>
              <a:rPr lang="ru-RU" sz="1200" b="1" dirty="0" smtClean="0">
                <a:solidFill>
                  <a:srgbClr val="0070C0"/>
                </a:solidFill>
                <a:latin typeface="Times New Roman" pitchFamily="18" charset="0"/>
                <a:ea typeface="Calibri" pitchFamily="34" charset="0"/>
                <a:cs typeface="Times New Roman" pitchFamily="18" charset="0"/>
              </a:rPr>
              <a:t>                    Грант Главы администрации</a:t>
            </a:r>
          </a:p>
        </p:txBody>
      </p:sp>
      <p:sp>
        <p:nvSpPr>
          <p:cNvPr id="7" name="Rectangle 3"/>
          <p:cNvSpPr>
            <a:spLocks noChangeArrowheads="1"/>
          </p:cNvSpPr>
          <p:nvPr/>
        </p:nvSpPr>
        <p:spPr bwMode="auto">
          <a:xfrm>
            <a:off x="5643570" y="2143116"/>
            <a:ext cx="3326103"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lang="ru-RU" sz="1200" b="1" dirty="0" smtClean="0">
                <a:solidFill>
                  <a:srgbClr val="0070C0"/>
                </a:solidFill>
                <a:latin typeface="Times New Roman" pitchFamily="18" charset="0"/>
                <a:cs typeface="Times New Roman" pitchFamily="18" charset="0"/>
              </a:rPr>
              <a:t>Нагрудный знак «За заслуги в образовании» </a:t>
            </a:r>
          </a:p>
          <a:p>
            <a:pPr algn="ctr" fontAlgn="base">
              <a:spcBef>
                <a:spcPct val="0"/>
              </a:spcBef>
              <a:spcAft>
                <a:spcPct val="0"/>
              </a:spcAft>
            </a:pPr>
            <a:r>
              <a:rPr lang="ru-RU" sz="1200" b="1" dirty="0" smtClean="0">
                <a:solidFill>
                  <a:srgbClr val="0070C0"/>
                </a:solidFill>
                <a:latin typeface="Times New Roman" pitchFamily="18" charset="0"/>
                <a:ea typeface="Calibri" pitchFamily="34" charset="0"/>
                <a:cs typeface="Times New Roman" pitchFamily="18" charset="0"/>
              </a:rPr>
              <a:t>Почётная грамота Министерства и науки </a:t>
            </a:r>
            <a:r>
              <a:rPr lang="ru-RU" sz="1200" b="1" dirty="0" smtClean="0">
                <a:solidFill>
                  <a:srgbClr val="0070C0"/>
                </a:solidFill>
                <a:latin typeface="Times New Roman" pitchFamily="18" charset="0"/>
                <a:ea typeface="Calibri" pitchFamily="34" charset="0"/>
                <a:cs typeface="Times New Roman" pitchFamily="18" charset="0"/>
              </a:rPr>
              <a:t>РТ</a:t>
            </a:r>
          </a:p>
          <a:p>
            <a:pPr algn="ctr" fontAlgn="base">
              <a:spcBef>
                <a:spcPct val="0"/>
              </a:spcBef>
              <a:spcAft>
                <a:spcPct val="0"/>
              </a:spcAft>
            </a:pPr>
            <a:r>
              <a:rPr lang="ru-RU" sz="1200" dirty="0" smtClean="0">
                <a:solidFill>
                  <a:srgbClr val="0070C0"/>
                </a:solidFill>
                <a:latin typeface="Times New Roman" pitchFamily="18" charset="0"/>
                <a:ea typeface="Calibri" pitchFamily="34" charset="0"/>
                <a:cs typeface="Times New Roman" pitchFamily="18" charset="0"/>
              </a:rPr>
              <a:t> </a:t>
            </a:r>
            <a:endParaRPr lang="ru-RU" sz="1200" dirty="0" smtClean="0">
              <a:solidFill>
                <a:srgbClr val="0070C0"/>
              </a:solidFill>
              <a:latin typeface="Times New Roman" pitchFamily="18" charset="0"/>
              <a:ea typeface="Calibri" pitchFamily="34" charset="0"/>
              <a:cs typeface="Times New Roman" pitchFamily="18" charset="0"/>
            </a:endParaRPr>
          </a:p>
          <a:p>
            <a:pPr lvl="0" algn="ctr" fontAlgn="base">
              <a:spcBef>
                <a:spcPct val="0"/>
              </a:spcBef>
              <a:spcAft>
                <a:spcPct val="0"/>
              </a:spcAft>
            </a:pPr>
            <a:endParaRPr kumimoji="0" lang="ru-RU" sz="12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endParaRPr>
          </a:p>
        </p:txBody>
      </p:sp>
      <p:pic>
        <p:nvPicPr>
          <p:cNvPr id="8" name="Picture 4" descr="C:\Users\алена\Новая папка\Downloads\SAM_8666.JPG"/>
          <p:cNvPicPr>
            <a:picLocks noChangeAspect="1" noChangeArrowheads="1"/>
          </p:cNvPicPr>
          <p:nvPr/>
        </p:nvPicPr>
        <p:blipFill>
          <a:blip r:embed="rId3" cstate="print"/>
          <a:srcRect/>
          <a:stretch>
            <a:fillRect/>
          </a:stretch>
        </p:blipFill>
        <p:spPr bwMode="auto">
          <a:xfrm>
            <a:off x="5357818" y="142852"/>
            <a:ext cx="1643074" cy="2144149"/>
          </a:xfrm>
          <a:prstGeom prst="ellipse">
            <a:avLst/>
          </a:prstGeom>
          <a:ln>
            <a:noFill/>
          </a:ln>
          <a:effectLst>
            <a:softEdge rad="112500"/>
          </a:effectLst>
        </p:spPr>
      </p:pic>
      <p:pic>
        <p:nvPicPr>
          <p:cNvPr id="9" name="Picture 5" descr="C:\Users\алена\Новая папка\Downloads\SAM_8641.JPG"/>
          <p:cNvPicPr>
            <a:picLocks noChangeAspect="1" noChangeArrowheads="1"/>
          </p:cNvPicPr>
          <p:nvPr/>
        </p:nvPicPr>
        <p:blipFill>
          <a:blip r:embed="rId4" cstate="print"/>
          <a:srcRect/>
          <a:stretch>
            <a:fillRect/>
          </a:stretch>
        </p:blipFill>
        <p:spPr bwMode="auto">
          <a:xfrm>
            <a:off x="5072066" y="4071942"/>
            <a:ext cx="1450655" cy="2143140"/>
          </a:xfrm>
          <a:prstGeom prst="ellipse">
            <a:avLst/>
          </a:prstGeom>
          <a:ln>
            <a:noFill/>
          </a:ln>
          <a:effectLst>
            <a:softEdge rad="112500"/>
          </a:effectLst>
        </p:spPr>
      </p:pic>
      <p:sp>
        <p:nvSpPr>
          <p:cNvPr id="11" name="Прямоугольник 10"/>
          <p:cNvSpPr/>
          <p:nvPr/>
        </p:nvSpPr>
        <p:spPr>
          <a:xfrm>
            <a:off x="6428159" y="4857760"/>
            <a:ext cx="2715841" cy="830997"/>
          </a:xfrm>
          <a:prstGeom prst="rect">
            <a:avLst/>
          </a:prstGeom>
        </p:spPr>
        <p:txBody>
          <a:bodyPr wrap="square">
            <a:spAutoFit/>
          </a:bodyPr>
          <a:lstStyle/>
          <a:p>
            <a:pPr algn="ctr"/>
            <a:r>
              <a:rPr lang="ru-RU" sz="1200" b="1" dirty="0" smtClean="0">
                <a:solidFill>
                  <a:srgbClr val="0070C0"/>
                </a:solidFill>
                <a:latin typeface="Times New Roman" pitchFamily="18" charset="0"/>
                <a:cs typeface="Times New Roman" pitchFamily="18" charset="0"/>
              </a:rPr>
              <a:t>Медаль </a:t>
            </a:r>
            <a:r>
              <a:rPr lang="ru-RU" sz="1200" b="1" dirty="0" err="1" smtClean="0">
                <a:solidFill>
                  <a:srgbClr val="0070C0"/>
                </a:solidFill>
                <a:latin typeface="Times New Roman" pitchFamily="18" charset="0"/>
                <a:cs typeface="Times New Roman" pitchFamily="18" charset="0"/>
              </a:rPr>
              <a:t>Януша</a:t>
            </a:r>
            <a:r>
              <a:rPr lang="ru-RU" sz="1200" b="1" dirty="0" smtClean="0">
                <a:solidFill>
                  <a:srgbClr val="0070C0"/>
                </a:solidFill>
                <a:latin typeface="Times New Roman" pitchFamily="18" charset="0"/>
                <a:cs typeface="Times New Roman" pitchFamily="18" charset="0"/>
              </a:rPr>
              <a:t> Корчака </a:t>
            </a:r>
            <a:r>
              <a:rPr lang="ru-RU" sz="1200" b="1" dirty="0" smtClean="0">
                <a:solidFill>
                  <a:srgbClr val="0070C0"/>
                </a:solidFill>
                <a:latin typeface="Times New Roman" pitchFamily="18" charset="0"/>
                <a:cs typeface="Times New Roman" pitchFamily="18" charset="0"/>
              </a:rPr>
              <a:t>2014г</a:t>
            </a:r>
            <a:r>
              <a:rPr lang="ru-RU" sz="1200" b="1" dirty="0" smtClean="0">
                <a:latin typeface="Times New Roman" pitchFamily="18" charset="0"/>
                <a:cs typeface="Times New Roman" pitchFamily="18" charset="0"/>
              </a:rPr>
              <a:t>.</a:t>
            </a:r>
          </a:p>
          <a:p>
            <a:pPr algn="ctr"/>
            <a:r>
              <a:rPr lang="ru-RU" sz="1200" b="1" dirty="0" smtClean="0">
                <a:solidFill>
                  <a:srgbClr val="0070C0"/>
                </a:solidFill>
                <a:latin typeface="Times New Roman" pitchFamily="18" charset="0"/>
                <a:cs typeface="Times New Roman" pitchFamily="18" charset="0"/>
              </a:rPr>
              <a:t>Победитель ПНПО- </a:t>
            </a:r>
            <a:r>
              <a:rPr lang="ru-RU" sz="1200" b="1" dirty="0" smtClean="0">
                <a:solidFill>
                  <a:srgbClr val="0070C0"/>
                </a:solidFill>
                <a:latin typeface="Times New Roman" pitchFamily="18" charset="0"/>
                <a:cs typeface="Times New Roman" pitchFamily="18" charset="0"/>
              </a:rPr>
              <a:t>2016</a:t>
            </a:r>
          </a:p>
          <a:p>
            <a:pPr algn="ctr"/>
            <a:r>
              <a:rPr lang="ru-RU" sz="1200" b="1" dirty="0" smtClean="0">
                <a:solidFill>
                  <a:srgbClr val="0070C0"/>
                </a:solidFill>
                <a:latin typeface="Times New Roman" pitchFamily="18" charset="0"/>
                <a:ea typeface="Calibri" pitchFamily="34" charset="0"/>
                <a:cs typeface="Times New Roman" pitchFamily="18" charset="0"/>
              </a:rPr>
              <a:t>Победитель гранта «Наш лучший учитель»</a:t>
            </a:r>
            <a:endParaRPr lang="ru-RU" sz="1200" b="1" dirty="0" smtClean="0">
              <a:solidFill>
                <a:srgbClr val="0070C0"/>
              </a:solidFill>
              <a:latin typeface="Times New Roman" pitchFamily="18" charset="0"/>
              <a:cs typeface="Times New Roman" pitchFamily="18" charset="0"/>
            </a:endParaRPr>
          </a:p>
        </p:txBody>
      </p:sp>
      <p:pic>
        <p:nvPicPr>
          <p:cNvPr id="12" name="Picture 2" descr="C:\Users\алена\Новая папка\Downloads\IMG-20170901-WA0103.jpg"/>
          <p:cNvPicPr>
            <a:picLocks noChangeAspect="1" noChangeArrowheads="1"/>
          </p:cNvPicPr>
          <p:nvPr/>
        </p:nvPicPr>
        <p:blipFill>
          <a:blip r:embed="rId5"/>
          <a:srcRect/>
          <a:stretch>
            <a:fillRect/>
          </a:stretch>
        </p:blipFill>
        <p:spPr bwMode="auto">
          <a:xfrm>
            <a:off x="1285852" y="214290"/>
            <a:ext cx="3810027" cy="2857521"/>
          </a:xfrm>
          <a:prstGeom prst="rect">
            <a:avLst/>
          </a:prstGeom>
          <a:noFill/>
        </p:spPr>
      </p:pic>
      <p:sp>
        <p:nvSpPr>
          <p:cNvPr id="13" name="Прямоугольник 12"/>
          <p:cNvSpPr/>
          <p:nvPr/>
        </p:nvSpPr>
        <p:spPr>
          <a:xfrm>
            <a:off x="1785918" y="3857628"/>
            <a:ext cx="3500462" cy="461665"/>
          </a:xfrm>
          <a:prstGeom prst="rect">
            <a:avLst/>
          </a:prstGeom>
        </p:spPr>
        <p:txBody>
          <a:bodyPr wrap="square">
            <a:spAutoFit/>
          </a:bodyPr>
          <a:lstStyle/>
          <a:p>
            <a:pPr lvl="0" algn="ctr" fontAlgn="base">
              <a:spcBef>
                <a:spcPct val="0"/>
              </a:spcBef>
              <a:spcAft>
                <a:spcPct val="0"/>
              </a:spcAft>
            </a:pPr>
            <a:r>
              <a:rPr lang="ru-RU" sz="1200" b="1" dirty="0" smtClean="0">
                <a:solidFill>
                  <a:srgbClr val="FF0000"/>
                </a:solidFill>
                <a:latin typeface="Times New Roman" pitchFamily="18" charset="0"/>
                <a:ea typeface="Calibri" pitchFamily="34" charset="0"/>
                <a:cs typeface="Times New Roman" pitchFamily="18" charset="0"/>
              </a:rPr>
              <a:t>Алексеева </a:t>
            </a:r>
            <a:r>
              <a:rPr lang="ru-RU" sz="1200" b="1" dirty="0" err="1" smtClean="0">
                <a:solidFill>
                  <a:srgbClr val="FF0000"/>
                </a:solidFill>
                <a:latin typeface="Times New Roman" pitchFamily="18" charset="0"/>
                <a:ea typeface="Calibri" pitchFamily="34" charset="0"/>
                <a:cs typeface="Times New Roman" pitchFamily="18" charset="0"/>
              </a:rPr>
              <a:t>Г.Ю.-учитель</a:t>
            </a:r>
            <a:r>
              <a:rPr lang="ru-RU" sz="1200" b="1" dirty="0" smtClean="0">
                <a:solidFill>
                  <a:srgbClr val="FF0000"/>
                </a:solidFill>
                <a:latin typeface="Times New Roman" pitchFamily="18" charset="0"/>
                <a:ea typeface="Calibri" pitchFamily="34" charset="0"/>
                <a:cs typeface="Times New Roman" pitchFamily="18" charset="0"/>
              </a:rPr>
              <a:t> русского</a:t>
            </a:r>
          </a:p>
          <a:p>
            <a:pPr lvl="0" algn="ctr" fontAlgn="base">
              <a:spcBef>
                <a:spcPct val="0"/>
              </a:spcBef>
              <a:spcAft>
                <a:spcPct val="0"/>
              </a:spcAft>
            </a:pPr>
            <a:r>
              <a:rPr lang="ru-RU" sz="1200" b="1" dirty="0" smtClean="0">
                <a:solidFill>
                  <a:srgbClr val="FF0000"/>
                </a:solidFill>
                <a:latin typeface="Times New Roman" pitchFamily="18" charset="0"/>
                <a:ea typeface="Calibri" pitchFamily="34" charset="0"/>
                <a:cs typeface="Times New Roman" pitchFamily="18" charset="0"/>
              </a:rPr>
              <a:t> языка и литературы</a:t>
            </a:r>
            <a:endParaRPr lang="ru-RU" sz="1200" b="1" dirty="0" smtClean="0">
              <a:solidFill>
                <a:srgbClr val="FF0000"/>
              </a:solidFill>
              <a:latin typeface="Arial" pitchFamily="34" charset="0"/>
            </a:endParaRPr>
          </a:p>
        </p:txBody>
      </p:sp>
      <p:sp>
        <p:nvSpPr>
          <p:cNvPr id="14" name="Прямоугольник 13"/>
          <p:cNvSpPr/>
          <p:nvPr/>
        </p:nvSpPr>
        <p:spPr>
          <a:xfrm>
            <a:off x="6357950" y="785794"/>
            <a:ext cx="3071834" cy="646331"/>
          </a:xfrm>
          <a:prstGeom prst="rect">
            <a:avLst/>
          </a:prstGeom>
        </p:spPr>
        <p:txBody>
          <a:bodyPr wrap="square">
            <a:spAutoFit/>
          </a:bodyPr>
          <a:lstStyle/>
          <a:p>
            <a:pPr lvl="0" algn="ctr" fontAlgn="base">
              <a:spcBef>
                <a:spcPct val="0"/>
              </a:spcBef>
              <a:spcAft>
                <a:spcPct val="0"/>
              </a:spcAft>
            </a:pPr>
            <a:r>
              <a:rPr lang="ru-RU" sz="1200" b="1" dirty="0" err="1" smtClean="0">
                <a:solidFill>
                  <a:srgbClr val="FF0000"/>
                </a:solidFill>
                <a:latin typeface="Times New Roman" pitchFamily="18" charset="0"/>
                <a:ea typeface="Calibri" pitchFamily="34" charset="0"/>
                <a:cs typeface="Times New Roman" pitchFamily="18" charset="0"/>
              </a:rPr>
              <a:t>Хисамова</a:t>
            </a:r>
            <a:r>
              <a:rPr lang="ru-RU" sz="1200" b="1" dirty="0" smtClean="0">
                <a:solidFill>
                  <a:srgbClr val="FF0000"/>
                </a:solidFill>
                <a:latin typeface="Times New Roman" pitchFamily="18" charset="0"/>
                <a:ea typeface="Calibri" pitchFamily="34" charset="0"/>
                <a:cs typeface="Times New Roman" pitchFamily="18" charset="0"/>
              </a:rPr>
              <a:t> Ф.М.- учитель </a:t>
            </a:r>
          </a:p>
          <a:p>
            <a:pPr lvl="0" algn="ctr" fontAlgn="base">
              <a:spcBef>
                <a:spcPct val="0"/>
              </a:spcBef>
              <a:spcAft>
                <a:spcPct val="0"/>
              </a:spcAft>
            </a:pPr>
            <a:r>
              <a:rPr lang="ru-RU" sz="1200" b="1" dirty="0" smtClean="0">
                <a:solidFill>
                  <a:srgbClr val="FF0000"/>
                </a:solidFill>
                <a:latin typeface="Times New Roman" pitchFamily="18" charset="0"/>
                <a:ea typeface="Calibri" pitchFamily="34" charset="0"/>
                <a:cs typeface="Times New Roman" pitchFamily="18" charset="0"/>
              </a:rPr>
              <a:t>татарского языка и </a:t>
            </a:r>
          </a:p>
          <a:p>
            <a:pPr lvl="0" algn="ctr" fontAlgn="base">
              <a:spcBef>
                <a:spcPct val="0"/>
              </a:spcBef>
              <a:spcAft>
                <a:spcPct val="0"/>
              </a:spcAft>
            </a:pPr>
            <a:r>
              <a:rPr lang="ru-RU" sz="1200" b="1" dirty="0" smtClean="0">
                <a:solidFill>
                  <a:srgbClr val="FF0000"/>
                </a:solidFill>
                <a:latin typeface="Times New Roman" pitchFamily="18" charset="0"/>
                <a:ea typeface="Calibri" pitchFamily="34" charset="0"/>
                <a:cs typeface="Times New Roman" pitchFamily="18" charset="0"/>
              </a:rPr>
              <a:t>литературы</a:t>
            </a:r>
          </a:p>
        </p:txBody>
      </p:sp>
      <p:sp>
        <p:nvSpPr>
          <p:cNvPr id="15" name="Прямоугольник 14"/>
          <p:cNvSpPr/>
          <p:nvPr/>
        </p:nvSpPr>
        <p:spPr>
          <a:xfrm>
            <a:off x="6357950" y="4143380"/>
            <a:ext cx="2286016" cy="646331"/>
          </a:xfrm>
          <a:prstGeom prst="rect">
            <a:avLst/>
          </a:prstGeom>
        </p:spPr>
        <p:txBody>
          <a:bodyPr wrap="square">
            <a:spAutoFit/>
          </a:bodyPr>
          <a:lstStyle/>
          <a:p>
            <a:pPr algn="ctr"/>
            <a:r>
              <a:rPr lang="ru-RU" sz="1200" b="1" dirty="0" err="1" smtClean="0">
                <a:solidFill>
                  <a:srgbClr val="FF0000"/>
                </a:solidFill>
                <a:latin typeface="Times New Roman" pitchFamily="18" charset="0"/>
                <a:cs typeface="Times New Roman" pitchFamily="18" charset="0"/>
              </a:rPr>
              <a:t>Сунгатуллина</a:t>
            </a:r>
            <a:r>
              <a:rPr lang="ru-RU" sz="1200" b="1" dirty="0" smtClean="0">
                <a:solidFill>
                  <a:srgbClr val="FF0000"/>
                </a:solidFill>
                <a:latin typeface="Times New Roman" pitchFamily="18" charset="0"/>
                <a:cs typeface="Times New Roman" pitchFamily="18" charset="0"/>
              </a:rPr>
              <a:t> </a:t>
            </a:r>
            <a:r>
              <a:rPr lang="ru-RU" sz="1200" b="1" dirty="0" err="1" smtClean="0">
                <a:solidFill>
                  <a:srgbClr val="FF0000"/>
                </a:solidFill>
                <a:latin typeface="Times New Roman" pitchFamily="18" charset="0"/>
                <a:cs typeface="Times New Roman" pitchFamily="18" charset="0"/>
              </a:rPr>
              <a:t>Гульгеня</a:t>
            </a:r>
            <a:r>
              <a:rPr lang="ru-RU" sz="1200" b="1" dirty="0" smtClean="0">
                <a:solidFill>
                  <a:srgbClr val="FF0000"/>
                </a:solidFill>
                <a:latin typeface="Times New Roman" pitchFamily="18" charset="0"/>
                <a:cs typeface="Times New Roman" pitchFamily="18" charset="0"/>
              </a:rPr>
              <a:t> </a:t>
            </a:r>
            <a:r>
              <a:rPr lang="ru-RU" sz="1200" b="1" dirty="0" err="1" smtClean="0">
                <a:solidFill>
                  <a:srgbClr val="FF0000"/>
                </a:solidFill>
                <a:latin typeface="Times New Roman" pitchFamily="18" charset="0"/>
                <a:cs typeface="Times New Roman" pitchFamily="18" charset="0"/>
              </a:rPr>
              <a:t>Ринатовна</a:t>
            </a:r>
            <a:r>
              <a:rPr lang="ru-RU" sz="1200" b="1" dirty="0" smtClean="0">
                <a:solidFill>
                  <a:srgbClr val="FF0000"/>
                </a:solidFill>
                <a:latin typeface="Times New Roman" pitchFamily="18" charset="0"/>
                <a:cs typeface="Times New Roman" pitchFamily="18" charset="0"/>
              </a:rPr>
              <a:t>- </a:t>
            </a:r>
          </a:p>
          <a:p>
            <a:pPr algn="ctr"/>
            <a:r>
              <a:rPr lang="ru-RU" sz="1200" b="1" dirty="0" smtClean="0">
                <a:solidFill>
                  <a:srgbClr val="FF0000"/>
                </a:solidFill>
                <a:latin typeface="Times New Roman" pitchFamily="18" charset="0"/>
                <a:cs typeface="Times New Roman" pitchFamily="18" charset="0"/>
              </a:rPr>
              <a:t>учитель начальных классов</a:t>
            </a:r>
            <a:endParaRPr lang="ru-RU" sz="1200" b="1" dirty="0">
              <a:solidFill>
                <a:srgbClr val="FF0000"/>
              </a:solidFill>
              <a:latin typeface="Times New Roman" pitchFamily="18" charset="0"/>
              <a:cs typeface="Times New Roman" pitchFamily="18" charset="0"/>
            </a:endParaRPr>
          </a:p>
        </p:txBody>
      </p:sp>
      <p:sp>
        <p:nvSpPr>
          <p:cNvPr id="16" name="Прямоугольник 15"/>
          <p:cNvSpPr/>
          <p:nvPr/>
        </p:nvSpPr>
        <p:spPr>
          <a:xfrm>
            <a:off x="1000100" y="6072206"/>
            <a:ext cx="4572000" cy="461665"/>
          </a:xfrm>
          <a:prstGeom prst="rect">
            <a:avLst/>
          </a:prstGeom>
        </p:spPr>
        <p:txBody>
          <a:bodyPr>
            <a:spAutoFit/>
          </a:bodyPr>
          <a:lstStyle/>
          <a:p>
            <a:r>
              <a:rPr lang="ru-RU" sz="1200"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Победитель всероссийского конкурса профессионального мастерства педагогов «Мой лучший урок»  в  г. Москве.</a:t>
            </a:r>
            <a:endParaRPr lang="ru-RU" sz="1200" b="1" dirty="0">
              <a:solidFill>
                <a:srgbClr val="0070C0"/>
              </a:solidFill>
              <a:latin typeface="Times New Roman" pitchFamily="18" charset="0"/>
              <a:cs typeface="Times New Roman" pitchFamily="18" charset="0"/>
            </a:endParaRPr>
          </a:p>
        </p:txBody>
      </p:sp>
      <p:sp>
        <p:nvSpPr>
          <p:cNvPr id="17" name="Прямоугольник 16"/>
          <p:cNvSpPr/>
          <p:nvPr/>
        </p:nvSpPr>
        <p:spPr>
          <a:xfrm>
            <a:off x="5715008" y="2571744"/>
            <a:ext cx="4572000" cy="276999"/>
          </a:xfrm>
          <a:prstGeom prst="rect">
            <a:avLst/>
          </a:prstGeom>
        </p:spPr>
        <p:txBody>
          <a:bodyPr>
            <a:spAutoFit/>
          </a:bodyPr>
          <a:lstStyle/>
          <a:p>
            <a:r>
              <a:rPr lang="ru-RU" sz="1200" b="1" dirty="0" smtClean="0">
                <a:solidFill>
                  <a:srgbClr val="0070C0"/>
                </a:solidFill>
                <a:latin typeface="Times New Roman" pitchFamily="18" charset="0"/>
                <a:ea typeface="Calibri" pitchFamily="34" charset="0"/>
                <a:cs typeface="Times New Roman" pitchFamily="18" charset="0"/>
              </a:rPr>
              <a:t>Победитель гранта «Наш лучший учитель»</a:t>
            </a:r>
            <a:endParaRPr lang="ru-RU" sz="1200"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nvGraphicFramePr>
        <p:xfrm>
          <a:off x="1071538" y="2357430"/>
          <a:ext cx="6643734" cy="4071966"/>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500034" y="571480"/>
            <a:ext cx="8072494" cy="1754326"/>
          </a:xfrm>
          <a:prstGeom prst="rect">
            <a:avLst/>
          </a:prstGeom>
        </p:spPr>
        <p:txBody>
          <a:bodyPr wrap="square">
            <a:spAutoFit/>
          </a:bodyPr>
          <a:lstStyle/>
          <a:p>
            <a:pPr lvl="0" algn="ctr" fontAlgn="base">
              <a:spcBef>
                <a:spcPct val="0"/>
              </a:spcBef>
              <a:spcAft>
                <a:spcPct val="0"/>
              </a:spcAft>
            </a:pPr>
            <a:r>
              <a:rPr lang="ru-RU" b="1" dirty="0" smtClean="0">
                <a:solidFill>
                  <a:srgbClr val="3333CC"/>
                </a:solidFill>
                <a:latin typeface="Times New Roman" pitchFamily="18" charset="0"/>
                <a:ea typeface="Calibri" pitchFamily="34" charset="0"/>
                <a:cs typeface="Times New Roman" pitchFamily="18" charset="0"/>
              </a:rPr>
              <a:t>Аттестованных педагогов – 17 человек. </a:t>
            </a:r>
          </a:p>
          <a:p>
            <a:pPr lvl="0" algn="ctr" fontAlgn="base">
              <a:spcBef>
                <a:spcPct val="0"/>
              </a:spcBef>
              <a:spcAft>
                <a:spcPct val="0"/>
              </a:spcAft>
            </a:pPr>
            <a:r>
              <a:rPr lang="ru-RU" b="1" dirty="0" smtClean="0">
                <a:solidFill>
                  <a:srgbClr val="3333CC"/>
                </a:solidFill>
                <a:latin typeface="Times New Roman" pitchFamily="18" charset="0"/>
                <a:ea typeface="Calibri" pitchFamily="34" charset="0"/>
                <a:cs typeface="Times New Roman" pitchFamily="18" charset="0"/>
              </a:rPr>
              <a:t>Высшую категорию имеют  3 человека (16%),</a:t>
            </a:r>
          </a:p>
          <a:p>
            <a:pPr lvl="0" algn="ctr" fontAlgn="base">
              <a:spcBef>
                <a:spcPct val="0"/>
              </a:spcBef>
              <a:spcAft>
                <a:spcPct val="0"/>
              </a:spcAft>
            </a:pPr>
            <a:r>
              <a:rPr lang="ru-RU" b="1" dirty="0" smtClean="0">
                <a:solidFill>
                  <a:srgbClr val="3333CC"/>
                </a:solidFill>
                <a:latin typeface="Times New Roman" pitchFamily="18" charset="0"/>
                <a:ea typeface="Calibri" pitchFamily="34" charset="0"/>
                <a:cs typeface="Times New Roman" pitchFamily="18" charset="0"/>
              </a:rPr>
              <a:t>первую – 14 чел. (74%), </a:t>
            </a:r>
          </a:p>
          <a:p>
            <a:pPr lvl="0" algn="ctr" fontAlgn="base">
              <a:spcBef>
                <a:spcPct val="0"/>
              </a:spcBef>
              <a:spcAft>
                <a:spcPct val="0"/>
              </a:spcAft>
            </a:pPr>
            <a:r>
              <a:rPr lang="ru-RU" b="1" dirty="0" smtClean="0">
                <a:solidFill>
                  <a:srgbClr val="3333CC"/>
                </a:solidFill>
                <a:latin typeface="Times New Roman" pitchFamily="18" charset="0"/>
                <a:ea typeface="Calibri" pitchFamily="34" charset="0"/>
                <a:cs typeface="Times New Roman" pitchFamily="18" charset="0"/>
              </a:rPr>
              <a:t>аттестованы на «соответствие занимаемой должности» - 1 чел. (5%).</a:t>
            </a:r>
            <a:endParaRPr lang="ru-RU" b="1" dirty="0" smtClean="0">
              <a:solidFill>
                <a:srgbClr val="3333CC"/>
              </a:solidFill>
              <a:latin typeface="Times New Roman" pitchFamily="18" charset="0"/>
              <a:cs typeface="Times New Roman" pitchFamily="18" charset="0"/>
            </a:endParaRPr>
          </a:p>
          <a:p>
            <a:pPr lvl="0" algn="ctr" eaLnBrk="0" fontAlgn="base" hangingPunct="0">
              <a:spcBef>
                <a:spcPct val="0"/>
              </a:spcBef>
              <a:spcAft>
                <a:spcPct val="0"/>
              </a:spcAft>
            </a:pPr>
            <a:r>
              <a:rPr lang="ru-RU" b="1" dirty="0" smtClean="0">
                <a:solidFill>
                  <a:srgbClr val="3333CC"/>
                </a:solidFill>
                <a:latin typeface="Times New Roman" pitchFamily="18" charset="0"/>
                <a:ea typeface="Calibri" pitchFamily="34" charset="0"/>
                <a:cs typeface="Times New Roman" pitchFamily="18" charset="0"/>
              </a:rPr>
              <a:t>Высшее педагогическое образование имеют 18 педагога (95%), </a:t>
            </a:r>
          </a:p>
          <a:p>
            <a:pPr lvl="0" algn="ctr" eaLnBrk="0" fontAlgn="base" hangingPunct="0">
              <a:spcBef>
                <a:spcPct val="0"/>
              </a:spcBef>
              <a:spcAft>
                <a:spcPct val="0"/>
              </a:spcAft>
            </a:pPr>
            <a:r>
              <a:rPr lang="ru-RU" b="1" dirty="0" err="1" smtClean="0">
                <a:solidFill>
                  <a:srgbClr val="3333CC"/>
                </a:solidFill>
                <a:latin typeface="Times New Roman" pitchFamily="18" charset="0"/>
                <a:ea typeface="Calibri" pitchFamily="34" charset="0"/>
                <a:cs typeface="Times New Roman" pitchFamily="18" charset="0"/>
              </a:rPr>
              <a:t>средне-специальное</a:t>
            </a:r>
            <a:r>
              <a:rPr lang="ru-RU" b="1" dirty="0" smtClean="0">
                <a:solidFill>
                  <a:srgbClr val="3333CC"/>
                </a:solidFill>
                <a:latin typeface="Times New Roman" pitchFamily="18" charset="0"/>
                <a:ea typeface="Calibri" pitchFamily="34" charset="0"/>
                <a:cs typeface="Times New Roman" pitchFamily="18" charset="0"/>
              </a:rPr>
              <a:t> – 1 чел (5%).</a:t>
            </a:r>
            <a:endParaRPr lang="ru-RU" b="1" dirty="0" smtClean="0">
              <a:solidFill>
                <a:srgbClr val="3333CC"/>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2000232" y="142852"/>
            <a:ext cx="549926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tab pos="609600" algn="l"/>
              </a:tabLst>
            </a:pPr>
            <a:r>
              <a:rPr kumimoji="0" lang="ru-RU" sz="3200" b="0"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Имеют педагогический стаж:</a:t>
            </a:r>
            <a:endParaRPr kumimoji="0" lang="ru-RU" sz="3200" b="0" i="0" u="none" strike="noStrike" cap="none" normalizeH="0" baseline="0" dirty="0" smtClean="0">
              <a:ln>
                <a:noFill/>
              </a:ln>
              <a:solidFill>
                <a:srgbClr val="3333CC"/>
              </a:solidFill>
              <a:effectLst/>
              <a:latin typeface="Times New Roman" pitchFamily="18" charset="0"/>
              <a:cs typeface="Times New Roman" pitchFamily="18" charset="0"/>
            </a:endParaRPr>
          </a:p>
          <a:p>
            <a:pPr marL="457200" marR="0" lvl="1" indent="0" algn="ctr" defTabSz="914400" rtl="0" eaLnBrk="0" fontAlgn="base" latinLnBrk="0" hangingPunct="0">
              <a:lnSpc>
                <a:spcPct val="100000"/>
              </a:lnSpc>
              <a:spcBef>
                <a:spcPct val="0"/>
              </a:spcBef>
              <a:spcAft>
                <a:spcPct val="0"/>
              </a:spcAft>
              <a:buClrTx/>
              <a:buSzTx/>
              <a:tabLst>
                <a:tab pos="609600" algn="l"/>
              </a:tabLst>
            </a:pPr>
            <a:endParaRPr kumimoji="0" lang="ru-RU" sz="1600" b="0" i="0" u="none" strike="noStrike" cap="none" normalizeH="0" baseline="0" dirty="0" smtClean="0">
              <a:ln>
                <a:noFill/>
              </a:ln>
              <a:solidFill>
                <a:srgbClr val="3333CC"/>
              </a:solidFill>
              <a:effectLst/>
              <a:latin typeface="Times New Roman" pitchFamily="18" charset="0"/>
              <a:cs typeface="Times New Roman" pitchFamily="18" charset="0"/>
            </a:endParaRPr>
          </a:p>
        </p:txBody>
      </p:sp>
      <p:graphicFrame>
        <p:nvGraphicFramePr>
          <p:cNvPr id="3" name="Диаграмма 2"/>
          <p:cNvGraphicFramePr/>
          <p:nvPr/>
        </p:nvGraphicFramePr>
        <p:xfrm>
          <a:off x="1357290" y="3000372"/>
          <a:ext cx="6072230" cy="3357586"/>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2500298" y="857232"/>
            <a:ext cx="4071966" cy="1815882"/>
          </a:xfrm>
          <a:prstGeom prst="rect">
            <a:avLst/>
          </a:prstGeom>
        </p:spPr>
        <p:txBody>
          <a:bodyPr wrap="square">
            <a:spAutoFit/>
          </a:bodyPr>
          <a:lstStyle/>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от 0 до 3 лет -1человека (5,3%);</a:t>
            </a:r>
          </a:p>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от 3 до 5 лет -0 человек (0%);</a:t>
            </a:r>
            <a:endParaRPr lang="ru-RU" sz="1600" dirty="0" smtClean="0">
              <a:solidFill>
                <a:srgbClr val="3333CC"/>
              </a:solidFill>
              <a:latin typeface="Times New Roman" pitchFamily="18" charset="0"/>
              <a:cs typeface="Times New Roman" pitchFamily="18" charset="0"/>
            </a:endParaRPr>
          </a:p>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от 5 до 10 лет - 1 человек (5,3%)</a:t>
            </a:r>
            <a:endParaRPr lang="ru-RU" sz="1600" dirty="0" smtClean="0">
              <a:solidFill>
                <a:srgbClr val="3333CC"/>
              </a:solidFill>
              <a:latin typeface="Times New Roman" pitchFamily="18" charset="0"/>
              <a:cs typeface="Times New Roman" pitchFamily="18" charset="0"/>
            </a:endParaRPr>
          </a:p>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от 10 до 15 лет -1человек (5,3%);</a:t>
            </a:r>
            <a:endParaRPr lang="ru-RU" sz="1600" dirty="0" smtClean="0">
              <a:solidFill>
                <a:srgbClr val="3333CC"/>
              </a:solidFill>
              <a:latin typeface="Times New Roman" pitchFamily="18" charset="0"/>
              <a:cs typeface="Times New Roman" pitchFamily="18" charset="0"/>
            </a:endParaRPr>
          </a:p>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от 15 до 20 лет -5 человек (26%);</a:t>
            </a:r>
            <a:endParaRPr lang="ru-RU" sz="1600" dirty="0" smtClean="0">
              <a:solidFill>
                <a:srgbClr val="3333CC"/>
              </a:solidFill>
              <a:latin typeface="Times New Roman" pitchFamily="18" charset="0"/>
              <a:cs typeface="Times New Roman" pitchFamily="18" charset="0"/>
            </a:endParaRPr>
          </a:p>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от 20 до 30 лет -8 человек (42,1%);</a:t>
            </a:r>
          </a:p>
          <a:p>
            <a:pPr lvl="1" eaLnBrk="0" fontAlgn="base" hangingPunct="0">
              <a:spcBef>
                <a:spcPct val="0"/>
              </a:spcBef>
              <a:spcAft>
                <a:spcPct val="0"/>
              </a:spcAft>
              <a:tabLst>
                <a:tab pos="609600" algn="l"/>
              </a:tabLst>
            </a:pPr>
            <a:r>
              <a:rPr lang="ru-RU" sz="1600" dirty="0" smtClean="0">
                <a:solidFill>
                  <a:srgbClr val="3333CC"/>
                </a:solidFill>
                <a:latin typeface="Times New Roman" pitchFamily="18" charset="0"/>
                <a:ea typeface="Times New Roman" pitchFamily="18" charset="0"/>
                <a:cs typeface="Times New Roman" pitchFamily="18" charset="0"/>
              </a:rPr>
              <a:t>свыше 30 лет - 3человек (16%)</a:t>
            </a:r>
            <a:endParaRPr lang="ru-RU"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571472" y="857232"/>
            <a:ext cx="8229600" cy="360362"/>
          </a:xfrm>
        </p:spPr>
        <p:txBody>
          <a:bodyPr>
            <a:normAutofit fontScale="90000"/>
          </a:bodyPr>
          <a:lstStyle/>
          <a:p>
            <a:pPr algn="ctr"/>
            <a:r>
              <a:rPr lang="ru-RU" sz="1400" dirty="0" smtClean="0">
                <a:solidFill>
                  <a:schemeClr val="tx2"/>
                </a:solidFill>
              </a:rPr>
              <a:t/>
            </a:r>
            <a:br>
              <a:rPr lang="ru-RU" sz="1400" dirty="0" smtClean="0">
                <a:solidFill>
                  <a:schemeClr val="tx2"/>
                </a:solidFill>
              </a:rPr>
            </a:br>
            <a:r>
              <a:rPr lang="ru-RU" sz="2700" dirty="0" smtClean="0">
                <a:solidFill>
                  <a:schemeClr val="tx2"/>
                </a:solidFill>
                <a:latin typeface="Times New Roman" pitchFamily="18" charset="0"/>
                <a:cs typeface="Times New Roman" pitchFamily="18" charset="0"/>
              </a:rPr>
              <a:t>Режим работы образовательного учреждения:</a:t>
            </a:r>
            <a:r>
              <a:rPr lang="ru-RU" sz="2000" dirty="0" smtClean="0">
                <a:latin typeface="Times New Roman" pitchFamily="18" charset="0"/>
                <a:cs typeface="Times New Roman" pitchFamily="18" charset="0"/>
              </a:rPr>
              <a:t> </a:t>
            </a:r>
            <a:br>
              <a:rPr lang="ru-RU" sz="2000" dirty="0" smtClean="0">
                <a:latin typeface="Times New Roman" pitchFamily="18" charset="0"/>
                <a:cs typeface="Times New Roman" pitchFamily="18" charset="0"/>
              </a:rPr>
            </a:br>
            <a:endParaRPr lang="ru-RU" sz="2000" dirty="0" smtClean="0">
              <a:latin typeface="Times New Roman" pitchFamily="18" charset="0"/>
              <a:cs typeface="Times New Roman" pitchFamily="18" charset="0"/>
            </a:endParaRPr>
          </a:p>
        </p:txBody>
      </p:sp>
      <p:graphicFrame>
        <p:nvGraphicFramePr>
          <p:cNvPr id="3" name="Таблица 2"/>
          <p:cNvGraphicFramePr>
            <a:graphicFrameLocks noGrp="1"/>
          </p:cNvGraphicFramePr>
          <p:nvPr/>
        </p:nvGraphicFramePr>
        <p:xfrm>
          <a:off x="1071537" y="1571612"/>
          <a:ext cx="7856533" cy="4082606"/>
        </p:xfrm>
        <a:graphic>
          <a:graphicData uri="http://schemas.openxmlformats.org/drawingml/2006/table">
            <a:tbl>
              <a:tblPr/>
              <a:tblGrid>
                <a:gridCol w="369448"/>
                <a:gridCol w="4082684"/>
                <a:gridCol w="3404401"/>
              </a:tblGrid>
              <a:tr h="47148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ea typeface="Times New Roman" pitchFamily="18" charset="0"/>
                          <a:cs typeface="Calibri" pitchFamily="34" charset="0"/>
                        </a:rPr>
                        <a:t>№</a:t>
                      </a:r>
                      <a:endParaRPr kumimoji="0" lang="ru-RU" sz="1400" b="0" i="0" u="none" strike="noStrike" cap="none" normalizeH="0" baseline="0" dirty="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Временные характеристики</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Основное общее образование</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878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1</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Продолжительность учебной недели</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cs typeface="Times New Roman" pitchFamily="18" charset="0"/>
                        </a:rPr>
                        <a:t>1 класс - пятидневная учебная неделя</a:t>
                      </a:r>
                    </a:p>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cs typeface="Times New Roman" pitchFamily="18" charset="0"/>
                        </a:rPr>
                        <a:t>2-11 классы – шестидневная  учебная неделя</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2</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Сменность занятий</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1 смена</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3</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Начало учебных занятий</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8.30 ч</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4</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Продолжительность уроков (мин.)</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45 минут</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5</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Продолжительность перемен: минимальная (мин.)</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cs typeface="Times New Roman" pitchFamily="18" charset="0"/>
                        </a:rPr>
                        <a:t>10 минут</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6</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cs typeface="Times New Roman" pitchFamily="18" charset="0"/>
                        </a:rPr>
                        <a:t>Продолжительность перемен: максимальная (мин.)</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20 минут</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878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7</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Наличие сдвоенных уроков</a:t>
                      </a:r>
                    </a:p>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(указать предметы)</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cs typeface="Times New Roman" pitchFamily="18" charset="0"/>
                        </a:rPr>
                        <a:t>5,7- классы технология (дев/мал)</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8788">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ea typeface="Times New Roman" pitchFamily="18" charset="0"/>
                          <a:cs typeface="Calibri" pitchFamily="34" charset="0"/>
                        </a:rPr>
                        <a:t>8</a:t>
                      </a:r>
                      <a:endParaRPr kumimoji="0" lang="ru-RU" sz="1400" b="0" i="0" u="none" strike="noStrike" cap="none" normalizeH="0" baseline="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Наличие перерыва между последним уроком и  началом факультативов, инд. занятий (мин.)</a:t>
                      </a: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smtClean="0">
                          <a:ln>
                            <a:noFill/>
                          </a:ln>
                          <a:solidFill>
                            <a:schemeClr val="tx2"/>
                          </a:solidFill>
                          <a:effectLst/>
                          <a:latin typeface="Times New Roman" pitchFamily="18" charset="0"/>
                          <a:cs typeface="Times New Roman" pitchFamily="18" charset="0"/>
                        </a:rPr>
                        <a:t>50 минут</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3550">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ea typeface="Times New Roman" pitchFamily="18" charset="0"/>
                          <a:cs typeface="Calibri" pitchFamily="34" charset="0"/>
                        </a:rPr>
                        <a:t>9</a:t>
                      </a:r>
                      <a:endParaRPr kumimoji="0" lang="ru-RU" sz="1400" b="0" i="0" u="none" strike="noStrike" cap="none" normalizeH="0" baseline="0" dirty="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79388"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ea typeface="Times New Roman" pitchFamily="18" charset="0"/>
                          <a:cs typeface="Calibri" pitchFamily="34" charset="0"/>
                        </a:rPr>
                        <a:t>Периодичность проведения промежуточной аттестации (четверть, полугодие)</a:t>
                      </a:r>
                      <a:endParaRPr kumimoji="0" lang="ru-RU" sz="1400" b="0" i="0" u="none" strike="noStrike" cap="none" normalizeH="0" baseline="0" dirty="0" smtClean="0">
                        <a:ln>
                          <a:noFill/>
                        </a:ln>
                        <a:solidFill>
                          <a:schemeClr val="tx2"/>
                        </a:solidFill>
                        <a:effectLst/>
                        <a:latin typeface="Calibri" pitchFamily="34" charset="0"/>
                        <a:ea typeface="Times New Roman" pitchFamily="18" charset="0"/>
                        <a:cs typeface="Calibri" pitchFamily="34" charset="0"/>
                      </a:endParaRPr>
                    </a:p>
                  </a:txBody>
                  <a:tcPr marL="45755" marR="4575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dirty="0" smtClean="0">
                          <a:ln>
                            <a:noFill/>
                          </a:ln>
                          <a:solidFill>
                            <a:schemeClr val="tx2"/>
                          </a:solidFill>
                          <a:effectLst/>
                          <a:latin typeface="Times New Roman" pitchFamily="18" charset="0"/>
                          <a:cs typeface="Times New Roman" pitchFamily="18" charset="0"/>
                        </a:rPr>
                        <a:t>четверть</a:t>
                      </a:r>
                    </a:p>
                  </a:txBody>
                  <a:tcPr marL="45755" marR="4575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142976" y="3214686"/>
          <a:ext cx="7215238" cy="3286147"/>
        </p:xfrm>
        <a:graphic>
          <a:graphicData uri="http://schemas.openxmlformats.org/drawingml/2006/table">
            <a:tbl>
              <a:tblPr/>
              <a:tblGrid>
                <a:gridCol w="725657"/>
                <a:gridCol w="1002330"/>
                <a:gridCol w="915219"/>
                <a:gridCol w="857256"/>
                <a:gridCol w="642942"/>
                <a:gridCol w="613289"/>
                <a:gridCol w="792198"/>
                <a:gridCol w="792198"/>
                <a:gridCol w="874149"/>
              </a:tblGrid>
              <a:tr h="1971687">
                <a:tc>
                  <a:txBody>
                    <a:bodyPr/>
                    <a:lstStyle/>
                    <a:p>
                      <a:pPr algn="ctr">
                        <a:spcAft>
                          <a:spcPts val="0"/>
                        </a:spcAft>
                      </a:pPr>
                      <a:r>
                        <a:rPr lang="ru-RU" sz="1600" dirty="0">
                          <a:latin typeface="Times New Roman"/>
                          <a:ea typeface="Times New Roman"/>
                        </a:rPr>
                        <a:t>Классы </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Должно быть аттестованы</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Кол-во </a:t>
                      </a:r>
                      <a:r>
                        <a:rPr lang="ru-RU" sz="1600" dirty="0" err="1">
                          <a:latin typeface="Times New Roman"/>
                          <a:ea typeface="Times New Roman"/>
                        </a:rPr>
                        <a:t>неуспев</a:t>
                      </a:r>
                      <a:r>
                        <a:rPr lang="ru-RU" sz="1600" dirty="0">
                          <a:latin typeface="Times New Roman"/>
                          <a:ea typeface="Times New Roman"/>
                        </a:rPr>
                        <a:t>. и не аттестованных </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dirty="0">
                          <a:latin typeface="Times New Roman"/>
                          <a:ea typeface="Times New Roman"/>
                        </a:rPr>
                        <a:t>% успеваемости</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«5»</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4» и «5»</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a:t>
                      </a:r>
                    </a:p>
                    <a:p>
                      <a:pPr algn="ctr">
                        <a:spcAft>
                          <a:spcPts val="0"/>
                        </a:spcAft>
                      </a:pPr>
                      <a:r>
                        <a:rPr lang="ru-RU" sz="1600">
                          <a:latin typeface="Times New Roman"/>
                          <a:ea typeface="Times New Roman"/>
                        </a:rPr>
                        <a:t>качества</a:t>
                      </a:r>
                    </a:p>
                    <a:p>
                      <a:pPr algn="ctr">
                        <a:spcAft>
                          <a:spcPts val="0"/>
                        </a:spcAft>
                      </a:pPr>
                      <a:r>
                        <a:rPr lang="ru-RU" sz="1600">
                          <a:latin typeface="Times New Roman"/>
                          <a:ea typeface="Times New Roman"/>
                        </a:rPr>
                        <a:t>знаний</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a:t>
                      </a:r>
                    </a:p>
                    <a:p>
                      <a:pPr algn="ctr">
                        <a:spcAft>
                          <a:spcPts val="0"/>
                        </a:spcAft>
                      </a:pPr>
                      <a:r>
                        <a:rPr lang="ru-RU" sz="1600">
                          <a:latin typeface="Times New Roman"/>
                          <a:ea typeface="Times New Roman"/>
                        </a:rPr>
                        <a:t>качества</a:t>
                      </a:r>
                    </a:p>
                    <a:p>
                      <a:pPr algn="ctr">
                        <a:spcAft>
                          <a:spcPts val="0"/>
                        </a:spcAft>
                      </a:pPr>
                      <a:r>
                        <a:rPr lang="ru-RU" sz="1600">
                          <a:latin typeface="Times New Roman"/>
                          <a:ea typeface="Times New Roman"/>
                        </a:rPr>
                        <a:t>знаний в 2015-2016 уч.году</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Динамика</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615">
                <a:tc>
                  <a:txBody>
                    <a:bodyPr/>
                    <a:lstStyle/>
                    <a:p>
                      <a:pPr marL="180340" algn="ctr">
                        <a:spcAft>
                          <a:spcPts val="0"/>
                        </a:spcAft>
                      </a:pPr>
                      <a:r>
                        <a:rPr lang="en-US" sz="1600" dirty="0">
                          <a:latin typeface="Times New Roman"/>
                          <a:ea typeface="Times New Roman"/>
                        </a:rPr>
                        <a:t>2</a:t>
                      </a:r>
                      <a:r>
                        <a:rPr lang="ru-RU" sz="1600" dirty="0">
                          <a:latin typeface="Times New Roman"/>
                          <a:ea typeface="Times New Roman"/>
                        </a:rPr>
                        <a:t>-4</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dirty="0">
                          <a:latin typeface="Times New Roman"/>
                          <a:ea typeface="Times New Roman"/>
                        </a:rPr>
                        <a:t>21</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a:latin typeface="Times New Roman"/>
                          <a:ea typeface="Times New Roman"/>
                        </a:rPr>
                        <a:t>-</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100</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2</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1</a:t>
                      </a:r>
                      <a:r>
                        <a:rPr lang="en-US" sz="1600" dirty="0">
                          <a:latin typeface="Times New Roman"/>
                          <a:ea typeface="Times New Roman"/>
                        </a:rPr>
                        <a:t>2</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66</a:t>
                      </a:r>
                      <a:r>
                        <a:rPr lang="en-US" sz="1600" dirty="0">
                          <a:latin typeface="Times New Roman"/>
                          <a:ea typeface="Times New Roman"/>
                        </a:rPr>
                        <a:t>,</a:t>
                      </a:r>
                      <a:r>
                        <a:rPr lang="ru-RU" sz="1600" dirty="0">
                          <a:latin typeface="Times New Roman"/>
                          <a:ea typeface="Times New Roman"/>
                        </a:rPr>
                        <a:t>6</a:t>
                      </a:r>
                      <a:r>
                        <a:rPr lang="en-US" sz="1600" dirty="0">
                          <a:latin typeface="Times New Roman"/>
                          <a:ea typeface="Times New Roman"/>
                        </a:rPr>
                        <a:t>7</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latin typeface="Times New Roman"/>
                          <a:ea typeface="Times New Roman"/>
                        </a:rPr>
                        <a:t>63,64</a:t>
                      </a:r>
                      <a:endParaRPr lang="ru-RU" sz="160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latin typeface="Times New Roman"/>
                          <a:ea typeface="Times New Roman"/>
                        </a:rPr>
                        <a:t>+3,03</a:t>
                      </a:r>
                      <a:endParaRPr lang="ru-RU" sz="160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615">
                <a:tc>
                  <a:txBody>
                    <a:bodyPr/>
                    <a:lstStyle/>
                    <a:p>
                      <a:pPr marL="180340" algn="ctr">
                        <a:spcAft>
                          <a:spcPts val="0"/>
                        </a:spcAft>
                      </a:pPr>
                      <a:r>
                        <a:rPr lang="ru-RU" sz="1600">
                          <a:latin typeface="Times New Roman"/>
                          <a:ea typeface="Times New Roman"/>
                        </a:rPr>
                        <a:t>5-9</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dirty="0">
                          <a:latin typeface="Times New Roman"/>
                          <a:ea typeface="Times New Roman"/>
                        </a:rPr>
                        <a:t>50</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dirty="0">
                          <a:latin typeface="Times New Roman"/>
                          <a:ea typeface="Times New Roman"/>
                        </a:rPr>
                        <a:t>-</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100</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latin typeface="Times New Roman"/>
                          <a:ea typeface="Times New Roman"/>
                        </a:rPr>
                        <a:t>-</a:t>
                      </a:r>
                      <a:endParaRPr lang="ru-RU" sz="160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18</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34,69</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30</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latin typeface="Times New Roman"/>
                          <a:ea typeface="Times New Roman"/>
                        </a:rPr>
                        <a:t>+4,69</a:t>
                      </a:r>
                      <a:endParaRPr lang="ru-RU" sz="160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615">
                <a:tc>
                  <a:txBody>
                    <a:bodyPr/>
                    <a:lstStyle/>
                    <a:p>
                      <a:pPr algn="ctr">
                        <a:spcAft>
                          <a:spcPts val="0"/>
                        </a:spcAft>
                      </a:pPr>
                      <a:r>
                        <a:rPr lang="ru-RU" sz="1600">
                          <a:latin typeface="Times New Roman"/>
                          <a:ea typeface="Times New Roman"/>
                        </a:rPr>
                        <a:t>10-11</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a:latin typeface="Times New Roman"/>
                          <a:ea typeface="Times New Roman"/>
                        </a:rPr>
                        <a:t>11</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dirty="0">
                          <a:latin typeface="Times New Roman"/>
                          <a:ea typeface="Times New Roman"/>
                        </a:rPr>
                        <a:t>-</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100</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1</a:t>
                      </a:r>
                      <a:r>
                        <a:rPr lang="en-US" sz="1600" dirty="0">
                          <a:latin typeface="Times New Roman"/>
                          <a:ea typeface="Times New Roman"/>
                        </a:rPr>
                        <a:t>1</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100</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75</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+25</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615">
                <a:tc>
                  <a:txBody>
                    <a:bodyPr/>
                    <a:lstStyle/>
                    <a:p>
                      <a:pPr algn="ctr">
                        <a:spcAft>
                          <a:spcPts val="0"/>
                        </a:spcAft>
                      </a:pPr>
                      <a:r>
                        <a:rPr lang="ru-RU" sz="1600">
                          <a:latin typeface="Times New Roman"/>
                          <a:ea typeface="Times New Roman"/>
                        </a:rPr>
                        <a:t>Всего</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a:latin typeface="Times New Roman"/>
                          <a:ea typeface="Times New Roman"/>
                        </a:rPr>
                        <a:t>82</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600">
                          <a:latin typeface="Times New Roman"/>
                          <a:ea typeface="Times New Roman"/>
                        </a:rPr>
                        <a:t>-</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100</a:t>
                      </a: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latin typeface="Times New Roman"/>
                          <a:ea typeface="Times New Roman"/>
                        </a:rPr>
                        <a:t>2</a:t>
                      </a:r>
                      <a:endParaRPr lang="ru-RU" sz="160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4</a:t>
                      </a:r>
                      <a:r>
                        <a:rPr lang="en-US" sz="1600">
                          <a:latin typeface="Times New Roman"/>
                          <a:ea typeface="Times New Roman"/>
                        </a:rPr>
                        <a:t>1</a:t>
                      </a:r>
                      <a:endParaRPr lang="ru-RU" sz="160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52,44</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40,7</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latin typeface="Times New Roman"/>
                          <a:ea typeface="Times New Roman"/>
                        </a:rPr>
                        <a:t>+11,74</a:t>
                      </a:r>
                      <a:endParaRPr lang="ru-RU" sz="1600" dirty="0">
                        <a:latin typeface="Times New Roman"/>
                        <a:ea typeface="Times New Roman"/>
                      </a:endParaRPr>
                    </a:p>
                  </a:txBody>
                  <a:tcPr marL="63913" marR="639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1201" name="Rectangle 1"/>
          <p:cNvSpPr>
            <a:spLocks noChangeArrowheads="1"/>
          </p:cNvSpPr>
          <p:nvPr/>
        </p:nvSpPr>
        <p:spPr bwMode="auto">
          <a:xfrm>
            <a:off x="1071538" y="1000108"/>
            <a:ext cx="7610738" cy="203132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Количество учащихся на начало года составило 92 человек,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 концу года – 93 человека. </a:t>
            </a: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Подводя итоги обучения 2016 - 2017 учебного года, следует отметить, </a:t>
            </a: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что из 93 обучающихся 2-11 классов аттестовано было 82 обучающихся,  </a:t>
            </a: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 аттестованных- нет</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итоге общая успеваемость обучающихся 2-11 классов составила: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Прямоугольник 3"/>
          <p:cNvSpPr/>
          <p:nvPr/>
        </p:nvSpPr>
        <p:spPr>
          <a:xfrm>
            <a:off x="1571604" y="0"/>
            <a:ext cx="6500858" cy="830997"/>
          </a:xfrm>
          <a:prstGeom prst="rect">
            <a:avLst/>
          </a:prstGeom>
        </p:spPr>
        <p:txBody>
          <a:bodyPr wrap="square">
            <a:spAutoFit/>
          </a:bodyPr>
          <a:lstStyle/>
          <a:p>
            <a:pPr algn="ctr"/>
            <a:r>
              <a:rPr lang="ru-RU" sz="2400" dirty="0" smtClean="0">
                <a:solidFill>
                  <a:srgbClr val="3333CC"/>
                </a:solidFill>
                <a:latin typeface="Times New Roman" pitchFamily="18" charset="0"/>
                <a:cs typeface="Times New Roman" pitchFamily="18" charset="0"/>
              </a:rPr>
              <a:t>Анализ качества знаний, успеваемости учащихся за 2016-2017 учебный год</a:t>
            </a:r>
            <a:endParaRPr lang="ru-RU" sz="2400" dirty="0">
              <a:solidFill>
                <a:srgbClr val="3333CC"/>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000100" y="857232"/>
          <a:ext cx="7929619" cy="5584752"/>
        </p:xfrm>
        <a:graphic>
          <a:graphicData uri="http://schemas.openxmlformats.org/drawingml/2006/table">
            <a:tbl>
              <a:tblPr/>
              <a:tblGrid>
                <a:gridCol w="1585758"/>
                <a:gridCol w="1585758"/>
                <a:gridCol w="1585758"/>
                <a:gridCol w="1585758"/>
                <a:gridCol w="1586587"/>
              </a:tblGrid>
              <a:tr h="382704">
                <a:tc>
                  <a:txBody>
                    <a:bodyPr/>
                    <a:lstStyle/>
                    <a:p>
                      <a:endParaRPr lang="ru-RU"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2000" b="1" dirty="0">
                          <a:solidFill>
                            <a:schemeClr val="tx1"/>
                          </a:solidFill>
                          <a:latin typeface="Times New Roman" pitchFamily="18" charset="0"/>
                          <a:ea typeface="Times New Roman"/>
                          <a:cs typeface="Times New Roman" pitchFamily="18" charset="0"/>
                        </a:rPr>
                        <a:t>Всего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2000" b="1" dirty="0" smtClean="0">
                          <a:solidFill>
                            <a:schemeClr val="tx1"/>
                          </a:solidFill>
                          <a:latin typeface="Times New Roman" pitchFamily="18" charset="0"/>
                          <a:ea typeface="Times New Roman"/>
                          <a:cs typeface="Times New Roman" pitchFamily="18" charset="0"/>
                        </a:rPr>
                        <a:t>1-4 классы</a:t>
                      </a:r>
                      <a:endParaRPr lang="ru-RU" sz="2000" b="1" dirty="0">
                        <a:solidFill>
                          <a:schemeClr val="tx1"/>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2000" b="1" dirty="0" smtClean="0">
                          <a:solidFill>
                            <a:schemeClr val="tx1"/>
                          </a:solidFill>
                          <a:latin typeface="Times New Roman" pitchFamily="18" charset="0"/>
                          <a:ea typeface="Times New Roman"/>
                          <a:cs typeface="Times New Roman" pitchFamily="18" charset="0"/>
                        </a:rPr>
                        <a:t>5-9 классы</a:t>
                      </a:r>
                      <a:endParaRPr lang="ru-RU" sz="2000" b="1" dirty="0">
                        <a:solidFill>
                          <a:schemeClr val="tx1"/>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2000" b="1" dirty="0" smtClean="0">
                          <a:solidFill>
                            <a:schemeClr val="tx1"/>
                          </a:solidFill>
                          <a:latin typeface="Times New Roman" pitchFamily="18" charset="0"/>
                          <a:ea typeface="Times New Roman"/>
                          <a:cs typeface="Times New Roman" pitchFamily="18" charset="0"/>
                        </a:rPr>
                        <a:t>10-11 классы</a:t>
                      </a:r>
                      <a:endParaRPr lang="ru-RU" sz="2000" b="1" dirty="0">
                        <a:solidFill>
                          <a:schemeClr val="tx1"/>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Начало года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92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32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49</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Выбыло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Прибыло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На конец года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93</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32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50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Аттестовано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82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21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50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Не аттестовано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Успевают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82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rgbClr val="3333CC"/>
                          </a:solidFill>
                          <a:latin typeface="Times New Roman" pitchFamily="18" charset="0"/>
                          <a:cs typeface="Times New Roman" pitchFamily="18" charset="0"/>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rgbClr val="3333CC"/>
                          </a:solidFill>
                          <a:latin typeface="Times New Roman" pitchFamily="18" charset="0"/>
                          <a:cs typeface="Times New Roman"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rgbClr val="3333CC"/>
                          </a:solidFill>
                          <a:latin typeface="Times New Roman" pitchFamily="18" charset="0"/>
                          <a:cs typeface="Times New Roman"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 успеваемости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100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100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100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100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На «5»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На «4» и «5»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41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18</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 качества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52,44</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66,67</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34,69</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100</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С одной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2</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704">
                <a:tc>
                  <a:txBody>
                    <a:bodyPr/>
                    <a:lstStyle/>
                    <a:p>
                      <a:r>
                        <a:rPr lang="ru-RU" sz="1400" b="1" dirty="0">
                          <a:solidFill>
                            <a:srgbClr val="0070C0"/>
                          </a:solidFill>
                          <a:latin typeface="Times New Roman" pitchFamily="18" charset="0"/>
                          <a:ea typeface="Times New Roman"/>
                          <a:cs typeface="Times New Roman" pitchFamily="18" charset="0"/>
                        </a:rPr>
                        <a:t>С одной «4»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1</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smtClean="0">
                          <a:solidFill>
                            <a:srgbClr val="3333CC"/>
                          </a:solidFill>
                          <a:latin typeface="Times New Roman" pitchFamily="18" charset="0"/>
                          <a:cs typeface="Times New Roman" pitchFamily="18" charset="0"/>
                        </a:rPr>
                        <a:t>-</a:t>
                      </a:r>
                      <a:endParaRPr lang="ru-RU" sz="1400" dirty="0">
                        <a:solidFill>
                          <a:srgbClr val="3333CC"/>
                        </a:solidFill>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285720" y="1"/>
            <a:ext cx="8358246"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Мониторинг  показателей учебного процесса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за 2016-2017 учебный год</a:t>
            </a:r>
            <a:endParaRPr kumimoji="0" lang="ru-RU" sz="20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428728" y="500042"/>
          <a:ext cx="7358114" cy="4850611"/>
        </p:xfrm>
        <a:graphic>
          <a:graphicData uri="http://schemas.openxmlformats.org/drawingml/2006/table">
            <a:tbl>
              <a:tblPr/>
              <a:tblGrid>
                <a:gridCol w="2000264"/>
                <a:gridCol w="1484816"/>
                <a:gridCol w="1936155"/>
                <a:gridCol w="1936879"/>
              </a:tblGrid>
              <a:tr h="285752">
                <a:tc>
                  <a:txBody>
                    <a:bodyPr/>
                    <a:lstStyle/>
                    <a:p>
                      <a:pPr marL="180340" indent="180340" algn="l">
                        <a:spcAft>
                          <a:spcPts val="0"/>
                        </a:spcAft>
                      </a:pPr>
                      <a:r>
                        <a:rPr lang="ru-RU" sz="1400" b="1" dirty="0">
                          <a:solidFill>
                            <a:srgbClr val="0070C0"/>
                          </a:solidFill>
                          <a:latin typeface="Times New Roman"/>
                          <a:ea typeface="Times New Roman"/>
                        </a:rPr>
                        <a:t>Учебный год</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2014-2015</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a:solidFill>
                            <a:srgbClr val="0070C0"/>
                          </a:solidFill>
                          <a:latin typeface="Times New Roman"/>
                          <a:ea typeface="Times New Roman"/>
                        </a:rPr>
                        <a:t>2015-2016</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a:solidFill>
                            <a:srgbClr val="0070C0"/>
                          </a:solidFill>
                          <a:latin typeface="Times New Roman"/>
                          <a:ea typeface="Times New Roman"/>
                        </a:rPr>
                        <a:t>2016-2017</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59">
                <a:tc>
                  <a:txBody>
                    <a:bodyPr/>
                    <a:lstStyle/>
                    <a:p>
                      <a:pPr marL="180340" indent="180340" algn="l">
                        <a:spcAft>
                          <a:spcPts val="0"/>
                        </a:spcAft>
                      </a:pPr>
                      <a:r>
                        <a:rPr lang="ru-RU" sz="1400" b="1" dirty="0">
                          <a:solidFill>
                            <a:srgbClr val="0070C0"/>
                          </a:solidFill>
                          <a:latin typeface="Times New Roman"/>
                          <a:ea typeface="Times New Roman"/>
                        </a:rPr>
                        <a:t>Успеваемость</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100</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a:solidFill>
                            <a:srgbClr val="0070C0"/>
                          </a:solidFill>
                          <a:latin typeface="Times New Roman"/>
                          <a:ea typeface="Times New Roman"/>
                        </a:rPr>
                        <a:t>100</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a:solidFill>
                            <a:srgbClr val="0070C0"/>
                          </a:solidFill>
                          <a:latin typeface="Times New Roman"/>
                          <a:ea typeface="Times New Roman"/>
                        </a:rPr>
                        <a:t>100</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407">
                <a:tc>
                  <a:txBody>
                    <a:bodyPr/>
                    <a:lstStyle/>
                    <a:p>
                      <a:pPr marL="180340" indent="180340" algn="l">
                        <a:spcAft>
                          <a:spcPts val="0"/>
                        </a:spcAft>
                      </a:pPr>
                      <a:r>
                        <a:rPr lang="ru-RU" sz="1400" b="1" dirty="0">
                          <a:solidFill>
                            <a:srgbClr val="0070C0"/>
                          </a:solidFill>
                          <a:latin typeface="Times New Roman"/>
                          <a:ea typeface="Times New Roman"/>
                        </a:rPr>
                        <a:t>Качество </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47,3</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40,7</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a:solidFill>
                            <a:srgbClr val="0070C0"/>
                          </a:solidFill>
                          <a:latin typeface="Times New Roman"/>
                          <a:ea typeface="Times New Roman"/>
                        </a:rPr>
                        <a:t>52,44</a:t>
                      </a: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064">
                <a:tc>
                  <a:txBody>
                    <a:bodyPr/>
                    <a:lstStyle/>
                    <a:p>
                      <a:pPr marL="180340" indent="180340" algn="l">
                        <a:spcAft>
                          <a:spcPts val="0"/>
                        </a:spcAft>
                      </a:pPr>
                      <a:r>
                        <a:rPr lang="ru-RU" sz="1400" b="1" dirty="0" smtClean="0">
                          <a:solidFill>
                            <a:srgbClr val="0070C0"/>
                          </a:solidFill>
                          <a:latin typeface="Times New Roman"/>
                          <a:ea typeface="Times New Roman"/>
                        </a:rPr>
                        <a:t>Отличников</a:t>
                      </a:r>
                    </a:p>
                    <a:p>
                      <a:pPr marL="180340" indent="180340" algn="l">
                        <a:spcAft>
                          <a:spcPts val="0"/>
                        </a:spcAft>
                      </a:pPr>
                      <a:endParaRPr lang="ru-RU" sz="1400" b="1" dirty="0" smtClean="0">
                        <a:solidFill>
                          <a:srgbClr val="0070C0"/>
                        </a:solidFill>
                        <a:latin typeface="Times New Roman"/>
                        <a:ea typeface="Times New Roman"/>
                      </a:endParaRPr>
                    </a:p>
                    <a:p>
                      <a:pPr marL="180340" indent="180340" algn="l">
                        <a:spcAft>
                          <a:spcPts val="0"/>
                        </a:spcAft>
                      </a:pPr>
                      <a:r>
                        <a:rPr lang="ru-RU" sz="1400" b="1" dirty="0" smtClean="0">
                          <a:solidFill>
                            <a:srgbClr val="0070C0"/>
                          </a:solidFill>
                          <a:latin typeface="Times New Roman"/>
                          <a:ea typeface="Times New Roman"/>
                        </a:rPr>
                        <a:t>Ударников</a:t>
                      </a:r>
                    </a:p>
                    <a:p>
                      <a:pPr marL="180340" indent="180340" algn="l">
                        <a:spcAft>
                          <a:spcPts val="0"/>
                        </a:spcAft>
                      </a:pPr>
                      <a:endParaRPr lang="ru-RU" sz="1400" b="1" dirty="0" smtClean="0">
                        <a:solidFill>
                          <a:srgbClr val="0070C0"/>
                        </a:solidFill>
                        <a:latin typeface="Times New Roman"/>
                        <a:ea typeface="Times New Roman"/>
                      </a:endParaRPr>
                    </a:p>
                    <a:p>
                      <a:pPr marL="180340" indent="180340" algn="l">
                        <a:spcAft>
                          <a:spcPts val="0"/>
                        </a:spcAft>
                      </a:pPr>
                      <a:r>
                        <a:rPr lang="ru-RU" sz="1400" b="1" dirty="0" smtClean="0">
                          <a:solidFill>
                            <a:srgbClr val="0070C0"/>
                          </a:solidFill>
                          <a:latin typeface="Times New Roman"/>
                          <a:ea typeface="Times New Roman"/>
                        </a:rPr>
                        <a:t>Второгодничество</a:t>
                      </a:r>
                    </a:p>
                    <a:p>
                      <a:pPr marL="180340" marR="0" indent="180340" algn="l" defTabSz="914400" rtl="0" eaLnBrk="1" fontAlgn="auto" latinLnBrk="0" hangingPunct="1">
                        <a:lnSpc>
                          <a:spcPct val="100000"/>
                        </a:lnSpc>
                        <a:spcBef>
                          <a:spcPts val="0"/>
                        </a:spcBef>
                        <a:spcAft>
                          <a:spcPts val="0"/>
                        </a:spcAft>
                        <a:buClrTx/>
                        <a:buSzTx/>
                        <a:buFontTx/>
                        <a:buNone/>
                        <a:tabLst/>
                        <a:defRPr/>
                      </a:pPr>
                      <a:endParaRPr lang="ru-RU" sz="1400" b="1" dirty="0" smtClean="0">
                        <a:solidFill>
                          <a:srgbClr val="0070C0"/>
                        </a:solidFill>
                        <a:latin typeface="Times New Roman" pitchFamily="18" charset="0"/>
                        <a:cs typeface="Times New Roman" pitchFamily="18" charset="0"/>
                      </a:endParaRPr>
                    </a:p>
                    <a:p>
                      <a:pPr marL="180340" marR="0" indent="180340" algn="l"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70C0"/>
                          </a:solidFill>
                          <a:latin typeface="Times New Roman" pitchFamily="18" charset="0"/>
                          <a:cs typeface="Times New Roman" pitchFamily="18" charset="0"/>
                        </a:rPr>
                        <a:t>Получили аттестаты особого образца за 9 класс</a:t>
                      </a:r>
                    </a:p>
                    <a:p>
                      <a:pPr marL="180340" marR="0" indent="180340" algn="l" defTabSz="914400" rtl="0" eaLnBrk="1" fontAlgn="auto" latinLnBrk="0" hangingPunct="1">
                        <a:lnSpc>
                          <a:spcPct val="100000"/>
                        </a:lnSpc>
                        <a:spcBef>
                          <a:spcPts val="0"/>
                        </a:spcBef>
                        <a:spcAft>
                          <a:spcPts val="0"/>
                        </a:spcAft>
                        <a:buClrTx/>
                        <a:buSzTx/>
                        <a:buFontTx/>
                        <a:buNone/>
                        <a:tabLst/>
                        <a:defRPr/>
                      </a:pPr>
                      <a:endParaRPr lang="ru-RU" sz="1400" b="1" dirty="0" smtClean="0">
                        <a:solidFill>
                          <a:srgbClr val="0070C0"/>
                        </a:solidFill>
                        <a:latin typeface="Times New Roman" pitchFamily="18" charset="0"/>
                        <a:cs typeface="Times New Roman" pitchFamily="18" charset="0"/>
                      </a:endParaRPr>
                    </a:p>
                    <a:p>
                      <a:pPr marL="180340" marR="0" indent="180340" algn="l"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70C0"/>
                          </a:solidFill>
                          <a:latin typeface="Times New Roman" pitchFamily="18" charset="0"/>
                          <a:cs typeface="Times New Roman" pitchFamily="18" charset="0"/>
                        </a:rPr>
                        <a:t>Получили аттестаты особого образца за 11 класс</a:t>
                      </a:r>
                      <a:endParaRPr lang="ru-RU" sz="1400" b="1" dirty="0" smtClean="0">
                        <a:solidFill>
                          <a:srgbClr val="0070C0"/>
                        </a:solidFill>
                        <a:latin typeface="Times New Roman" pitchFamily="18" charset="0"/>
                        <a:ea typeface="Times New Roman"/>
                        <a:cs typeface="Times New Roman" pitchFamily="18" charset="0"/>
                      </a:endParaRPr>
                    </a:p>
                    <a:p>
                      <a:pPr marL="180340" marR="0" indent="180340" algn="l" defTabSz="914400" rtl="0" eaLnBrk="1" fontAlgn="auto" latinLnBrk="0" hangingPunct="1">
                        <a:lnSpc>
                          <a:spcPct val="100000"/>
                        </a:lnSpc>
                        <a:spcBef>
                          <a:spcPts val="0"/>
                        </a:spcBef>
                        <a:spcAft>
                          <a:spcPts val="0"/>
                        </a:spcAft>
                        <a:buClrTx/>
                        <a:buSzTx/>
                        <a:buFontTx/>
                        <a:buNone/>
                        <a:tabLst/>
                        <a:defRPr/>
                      </a:pPr>
                      <a:endParaRPr lang="ru-RU" sz="1400" b="1" dirty="0" smtClean="0">
                        <a:solidFill>
                          <a:srgbClr val="0070C0"/>
                        </a:solidFill>
                        <a:latin typeface="Times New Roman" pitchFamily="18" charset="0"/>
                        <a:ea typeface="Times New Roman"/>
                        <a:cs typeface="Times New Roman" pitchFamily="18" charset="0"/>
                      </a:endParaRP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5</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30</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9 (100%)</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1(100%)</a:t>
                      </a:r>
                      <a:endParaRPr lang="ru-RU" sz="1400" b="1" dirty="0">
                        <a:solidFill>
                          <a:srgbClr val="0070C0"/>
                        </a:solidFill>
                        <a:latin typeface="Times New Roman"/>
                        <a:ea typeface="Times New Roman"/>
                      </a:endParaRP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35</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16 (100%)</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2(100%)</a:t>
                      </a:r>
                      <a:endParaRPr lang="ru-RU" sz="1400" b="1" dirty="0">
                        <a:solidFill>
                          <a:srgbClr val="0070C0"/>
                        </a:solidFill>
                        <a:latin typeface="Times New Roman"/>
                        <a:ea typeface="Times New Roman"/>
                      </a:endParaRP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340" indent="180340" algn="ctr">
                        <a:spcAft>
                          <a:spcPts val="0"/>
                        </a:spcAft>
                      </a:pPr>
                      <a:r>
                        <a:rPr lang="ru-RU" sz="1400" b="1" dirty="0">
                          <a:solidFill>
                            <a:srgbClr val="0070C0"/>
                          </a:solidFill>
                          <a:latin typeface="Times New Roman"/>
                          <a:ea typeface="Times New Roman"/>
                        </a:rPr>
                        <a:t>2</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41</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6 (100%)</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r>
                        <a:rPr lang="ru-RU" sz="1400" b="1" dirty="0" smtClean="0">
                          <a:solidFill>
                            <a:srgbClr val="0070C0"/>
                          </a:solidFill>
                          <a:latin typeface="Times New Roman"/>
                          <a:ea typeface="Times New Roman"/>
                        </a:rPr>
                        <a:t>2(100%)</a:t>
                      </a: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smtClean="0">
                        <a:solidFill>
                          <a:srgbClr val="0070C0"/>
                        </a:solidFill>
                        <a:latin typeface="Times New Roman"/>
                        <a:ea typeface="Times New Roman"/>
                      </a:endParaRPr>
                    </a:p>
                    <a:p>
                      <a:pPr marL="180340" indent="180340" algn="ctr">
                        <a:spcAft>
                          <a:spcPts val="0"/>
                        </a:spcAft>
                      </a:pPr>
                      <a:endParaRPr lang="ru-RU" sz="1400" b="1" dirty="0">
                        <a:solidFill>
                          <a:srgbClr val="0070C0"/>
                        </a:solidFill>
                        <a:latin typeface="Times New Roman"/>
                        <a:ea typeface="Times New Roman"/>
                      </a:endParaRPr>
                    </a:p>
                  </a:txBody>
                  <a:tcPr marL="64883" marR="648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6561" name="Rectangle 1"/>
          <p:cNvSpPr>
            <a:spLocks noChangeArrowheads="1"/>
          </p:cNvSpPr>
          <p:nvPr/>
        </p:nvSpPr>
        <p:spPr bwMode="auto">
          <a:xfrm>
            <a:off x="1500166" y="142852"/>
            <a:ext cx="71438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i="0" u="none" strike="noStrike" cap="none" normalizeH="0" baseline="0" dirty="0" smtClean="0">
                <a:ln>
                  <a:noFill/>
                </a:ln>
                <a:solidFill>
                  <a:srgbClr val="3333CC"/>
                </a:solidFill>
                <a:effectLst/>
                <a:latin typeface="Times New Roman" pitchFamily="18" charset="0"/>
                <a:ea typeface="Times New Roman" pitchFamily="18" charset="0"/>
                <a:cs typeface="Times New Roman" pitchFamily="18" charset="0"/>
              </a:rPr>
              <a:t>Качество успеваемости учащихся в динамике за 3 последних года</a:t>
            </a:r>
            <a:endParaRPr kumimoji="0" lang="ru-RU" i="0" u="none" strike="noStrike" cap="none" normalizeH="0" baseline="0" dirty="0" smtClean="0">
              <a:ln>
                <a:noFill/>
              </a:ln>
              <a:solidFill>
                <a:srgbClr val="3333CC"/>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1071539" y="785794"/>
          <a:ext cx="7929616" cy="4396108"/>
        </p:xfrm>
        <a:graphic>
          <a:graphicData uri="http://schemas.openxmlformats.org/drawingml/2006/table">
            <a:tbl>
              <a:tblPr/>
              <a:tblGrid>
                <a:gridCol w="690986"/>
                <a:gridCol w="564212"/>
                <a:gridCol w="1102255"/>
                <a:gridCol w="428628"/>
                <a:gridCol w="547646"/>
                <a:gridCol w="364773"/>
                <a:gridCol w="426750"/>
                <a:gridCol w="497875"/>
                <a:gridCol w="431100"/>
                <a:gridCol w="586503"/>
                <a:gridCol w="491769"/>
                <a:gridCol w="339878"/>
                <a:gridCol w="528548"/>
                <a:gridCol w="396077"/>
                <a:gridCol w="532616"/>
              </a:tblGrid>
              <a:tr h="617538">
                <a:tc rowSpan="3">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Класс</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Кол-во </a:t>
                      </a:r>
                    </a:p>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уч-ся</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Учитель</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12">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800" b="1" i="0" u="none" strike="noStrike" cap="none" normalizeH="0" baseline="0" dirty="0" smtClean="0">
                          <a:ln>
                            <a:noFill/>
                          </a:ln>
                          <a:solidFill>
                            <a:schemeClr val="tx2"/>
                          </a:solidFill>
                          <a:effectLst/>
                          <a:latin typeface="Times New Roman" pitchFamily="18" charset="0"/>
                          <a:cs typeface="Times New Roman" pitchFamily="18" charset="0"/>
                        </a:rPr>
                        <a:t>Уровень </a:t>
                      </a:r>
                      <a:r>
                        <a:rPr kumimoji="0" lang="ru-RU" sz="1800" b="1" i="0" u="none" strike="noStrike" cap="none" normalizeH="0" baseline="0" dirty="0" err="1" smtClean="0">
                          <a:ln>
                            <a:noFill/>
                          </a:ln>
                          <a:solidFill>
                            <a:schemeClr val="tx2"/>
                          </a:solidFill>
                          <a:effectLst/>
                          <a:latin typeface="Times New Roman" pitchFamily="18" charset="0"/>
                          <a:cs typeface="Times New Roman" pitchFamily="18" charset="0"/>
                        </a:rPr>
                        <a:t>сформированности</a:t>
                      </a:r>
                      <a:r>
                        <a:rPr kumimoji="0" lang="ru-RU" sz="1800" b="1" i="0" u="none" strike="noStrike" cap="none" normalizeH="0" baseline="0" dirty="0" smtClean="0">
                          <a:ln>
                            <a:noFill/>
                          </a:ln>
                          <a:solidFill>
                            <a:schemeClr val="tx2"/>
                          </a:solidFill>
                          <a:effectLst/>
                          <a:latin typeface="Times New Roman" pitchFamily="18" charset="0"/>
                          <a:cs typeface="Times New Roman" pitchFamily="18" charset="0"/>
                        </a:rPr>
                        <a:t> УУД в 2016-2017 учебном году</a:t>
                      </a:r>
                      <a:endParaRPr kumimoji="0" lang="ru-RU" sz="1800" b="0" i="0" u="none" strike="noStrike" cap="none" normalizeH="0" baseline="0" dirty="0" smtClean="0">
                        <a:ln>
                          <a:noFill/>
                        </a:ln>
                        <a:solidFill>
                          <a:schemeClr val="tx2"/>
                        </a:solidFill>
                        <a:effectLst/>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17538">
                <a:tc vMerge="1">
                  <a:txBody>
                    <a:bodyPr/>
                    <a:lstStyle/>
                    <a:p>
                      <a:endParaRPr lang="ru-RU"/>
                    </a:p>
                  </a:txBody>
                  <a:tcPr/>
                </a:tc>
                <a:tc vMerge="1">
                  <a:txBody>
                    <a:bodyPr/>
                    <a:lstStyle/>
                    <a:p>
                      <a:endParaRPr lang="ru-RU"/>
                    </a:p>
                  </a:txBody>
                  <a:tcPr/>
                </a:tc>
                <a:tc vMerge="1">
                  <a:txBody>
                    <a:bodyPr/>
                    <a:lstStyle/>
                    <a:p>
                      <a:endParaRPr lang="ru-RU"/>
                    </a:p>
                  </a:txBody>
                  <a:tcPr/>
                </a:tc>
                <a:tc gridSpan="3">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Личностные</a:t>
                      </a:r>
                    </a:p>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Регулятивные</a:t>
                      </a:r>
                    </a:p>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Коммуникативные</a:t>
                      </a:r>
                    </a:p>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Познавательные</a:t>
                      </a:r>
                    </a:p>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61753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В</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С</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Н</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В</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С</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Н</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В</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С</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Н</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smtClean="0">
                          <a:ln>
                            <a:noFill/>
                          </a:ln>
                          <a:solidFill>
                            <a:srgbClr val="0D0D0D"/>
                          </a:solidFill>
                          <a:effectLst/>
                          <a:latin typeface="Times New Roman" pitchFamily="18" charset="0"/>
                          <a:cs typeface="Times New Roman" pitchFamily="18" charset="0"/>
                        </a:rPr>
                        <a:t>В</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С</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400" b="0" i="0" u="none" strike="noStrike" cap="none" normalizeH="0" baseline="0" dirty="0" smtClean="0">
                          <a:ln>
                            <a:noFill/>
                          </a:ln>
                          <a:solidFill>
                            <a:srgbClr val="0D0D0D"/>
                          </a:solidFill>
                          <a:effectLst/>
                          <a:latin typeface="Times New Roman" pitchFamily="18" charset="0"/>
                          <a:cs typeface="Times New Roman" pitchFamily="18" charset="0"/>
                        </a:rPr>
                        <a:t>Н</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7538">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1 класс </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    11 </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Марченкова Н.Н.</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27,2</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45,5</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27,2</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27,2</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63,6</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9</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90,9</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9</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45,5</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45</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9</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7538">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smtClean="0">
                          <a:ln>
                            <a:noFill/>
                          </a:ln>
                          <a:solidFill>
                            <a:srgbClr val="0070C0"/>
                          </a:solidFill>
                          <a:effectLst/>
                          <a:latin typeface="Times New Roman" pitchFamily="18" charset="0"/>
                          <a:cs typeface="Times New Roman" pitchFamily="18" charset="0"/>
                        </a:rPr>
                        <a:t>2 класс </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    5</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Мустафина Г.Р.</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80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20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20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20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40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40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7538">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smtClean="0">
                          <a:ln>
                            <a:noFill/>
                          </a:ln>
                          <a:solidFill>
                            <a:srgbClr val="0070C0"/>
                          </a:solidFill>
                          <a:effectLst/>
                          <a:latin typeface="Times New Roman" pitchFamily="18" charset="0"/>
                          <a:cs typeface="Times New Roman" pitchFamily="18" charset="0"/>
                        </a:rPr>
                        <a:t>3 класс </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    6</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err="1" smtClean="0">
                          <a:ln>
                            <a:noFill/>
                          </a:ln>
                          <a:solidFill>
                            <a:srgbClr val="0070C0"/>
                          </a:solidFill>
                          <a:effectLst/>
                          <a:latin typeface="Times New Roman" pitchFamily="18" charset="0"/>
                          <a:cs typeface="Times New Roman" pitchFamily="18" charset="0"/>
                        </a:rPr>
                        <a:t>Сунгатуллина</a:t>
                      </a: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 Г.Р.</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33,33</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50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16,67</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33,33</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50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16,67</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63,33</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16,67</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66,67</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16,67</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16,67</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7538">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smtClean="0">
                          <a:ln>
                            <a:noFill/>
                          </a:ln>
                          <a:solidFill>
                            <a:srgbClr val="0070C0"/>
                          </a:solidFill>
                          <a:effectLst/>
                          <a:latin typeface="Times New Roman" pitchFamily="18" charset="0"/>
                          <a:cs typeface="Times New Roman" pitchFamily="18" charset="0"/>
                        </a:rPr>
                        <a:t>4 класс</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    10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88"/>
                        </a:spcBef>
                        <a:spcAft>
                          <a:spcPct val="0"/>
                        </a:spcAft>
                        <a:buClrTx/>
                        <a:buSzTx/>
                        <a:buFontTx/>
                        <a:buNone/>
                        <a:tabLst>
                          <a:tab pos="1781175" algn="l"/>
                        </a:tabLst>
                      </a:pPr>
                      <a:r>
                        <a:rPr kumimoji="0" lang="ru-RU" sz="1400" b="1" i="0" u="none" strike="noStrike" cap="none" normalizeH="0" baseline="0" dirty="0" err="1" smtClean="0">
                          <a:ln>
                            <a:noFill/>
                          </a:ln>
                          <a:solidFill>
                            <a:srgbClr val="0070C0"/>
                          </a:solidFill>
                          <a:effectLst/>
                          <a:latin typeface="Times New Roman" pitchFamily="18" charset="0"/>
                          <a:cs typeface="Times New Roman" pitchFamily="18" charset="0"/>
                        </a:rPr>
                        <a:t>Аминова</a:t>
                      </a:r>
                      <a:r>
                        <a:rPr kumimoji="0" lang="ru-RU" sz="1400" b="1" i="0" u="none" strike="noStrike" cap="none" normalizeH="0" baseline="0" dirty="0" smtClean="0">
                          <a:ln>
                            <a:noFill/>
                          </a:ln>
                          <a:solidFill>
                            <a:srgbClr val="0070C0"/>
                          </a:solidFill>
                          <a:effectLst/>
                          <a:latin typeface="Times New Roman" pitchFamily="18" charset="0"/>
                          <a:cs typeface="Times New Roman" pitchFamily="18" charset="0"/>
                        </a:rPr>
                        <a:t> Р.Р.</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30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60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10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70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20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60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40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40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200" b="1" dirty="0" smtClean="0">
                          <a:solidFill>
                            <a:srgbClr val="0070C0"/>
                          </a:solidFill>
                          <a:latin typeface="Times New Roman" pitchFamily="18" charset="0"/>
                          <a:cs typeface="Times New Roman" pitchFamily="18" charset="0"/>
                        </a:rPr>
                        <a:t>50</a:t>
                      </a:r>
                      <a:endParaRPr lang="ru-RU" sz="1200" b="1" dirty="0">
                        <a:solidFill>
                          <a:srgbClr val="0070C0"/>
                        </a:solidFill>
                        <a:latin typeface="Times New Roman" pitchFamily="18" charset="0"/>
                        <a:cs typeface="Times New Roman" pitchFamily="18" charset="0"/>
                      </a:endParaRP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388"/>
                        </a:spcBef>
                        <a:spcAft>
                          <a:spcPct val="0"/>
                        </a:spcAft>
                        <a:buClrTx/>
                        <a:buSzTx/>
                        <a:buFontTx/>
                        <a:buNone/>
                        <a:tabLst>
                          <a:tab pos="1781175" algn="l"/>
                        </a:tabLst>
                      </a:pPr>
                      <a:r>
                        <a:rPr kumimoji="0" lang="ru-RU" sz="1200" b="1" i="0" u="none" strike="noStrike" cap="none" normalizeH="0" baseline="0" dirty="0" smtClean="0">
                          <a:ln>
                            <a:noFill/>
                          </a:ln>
                          <a:solidFill>
                            <a:srgbClr val="0070C0"/>
                          </a:solidFill>
                          <a:effectLst/>
                          <a:latin typeface="Times New Roman" pitchFamily="18" charset="0"/>
                          <a:cs typeface="Times New Roman" pitchFamily="18" charset="0"/>
                        </a:rPr>
                        <a:t>10</a:t>
                      </a:r>
                    </a:p>
                  </a:txBody>
                  <a:tcPr marL="44035" marR="440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142976" y="714356"/>
          <a:ext cx="7858213" cy="2214578"/>
        </p:xfrm>
        <a:graphic>
          <a:graphicData uri="http://schemas.openxmlformats.org/drawingml/2006/table">
            <a:tbl>
              <a:tblPr>
                <a:tableStyleId>{9D7B26C5-4107-4FEC-AEDC-1716B250A1EF}</a:tableStyleId>
              </a:tblPr>
              <a:tblGrid>
                <a:gridCol w="3929120"/>
                <a:gridCol w="1394185"/>
                <a:gridCol w="1204081"/>
                <a:gridCol w="1330827"/>
              </a:tblGrid>
              <a:tr h="640265">
                <a:tc>
                  <a:txBody>
                    <a:bodyPr/>
                    <a:lstStyle/>
                    <a:p>
                      <a:pPr algn="ctr">
                        <a:lnSpc>
                          <a:spcPct val="115000"/>
                        </a:lnSpc>
                        <a:spcAft>
                          <a:spcPts val="0"/>
                        </a:spcAft>
                      </a:pPr>
                      <a:r>
                        <a:rPr lang="ru-RU" sz="1600" b="1" dirty="0">
                          <a:solidFill>
                            <a:srgbClr val="3333CC"/>
                          </a:solidFill>
                          <a:latin typeface="Times New Roman" pitchFamily="18" charset="0"/>
                          <a:cs typeface="Times New Roman" pitchFamily="18" charset="0"/>
                        </a:rPr>
                        <a:t>Общеобразовательные программы</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3333CC"/>
                          </a:solidFill>
                          <a:latin typeface="Times New Roman" pitchFamily="18" charset="0"/>
                          <a:cs typeface="Times New Roman" pitchFamily="18" charset="0"/>
                        </a:rPr>
                        <a:t>Всего выпускников</a:t>
                      </a:r>
                      <a:endParaRPr lang="ru-RU" sz="14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3333CC"/>
                          </a:solidFill>
                          <a:latin typeface="Times New Roman" pitchFamily="18" charset="0"/>
                          <a:cs typeface="Times New Roman" pitchFamily="18" charset="0"/>
                        </a:rPr>
                        <a:t>Усвоили программу</a:t>
                      </a:r>
                      <a:endParaRPr lang="ru-RU" sz="14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solidFill>
                            <a:srgbClr val="3333CC"/>
                          </a:solidFill>
                          <a:latin typeface="Times New Roman" pitchFamily="18" charset="0"/>
                          <a:cs typeface="Times New Roman" pitchFamily="18" charset="0"/>
                        </a:rPr>
                        <a:t>% качества подготовки</a:t>
                      </a:r>
                      <a:endParaRPr lang="ru-RU" sz="14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4771">
                <a:tc>
                  <a:txBody>
                    <a:bodyPr/>
                    <a:lstStyle/>
                    <a:p>
                      <a:pPr algn="just">
                        <a:lnSpc>
                          <a:spcPct val="115000"/>
                        </a:lnSpc>
                        <a:spcAft>
                          <a:spcPts val="0"/>
                        </a:spcAft>
                      </a:pPr>
                      <a:r>
                        <a:rPr lang="ru-RU" sz="1600" b="1" dirty="0" smtClean="0">
                          <a:solidFill>
                            <a:srgbClr val="3333CC"/>
                          </a:solidFill>
                          <a:latin typeface="Times New Roman" pitchFamily="18" charset="0"/>
                          <a:cs typeface="Times New Roman" pitchFamily="18" charset="0"/>
                        </a:rPr>
                        <a:t>Начального</a:t>
                      </a:r>
                      <a:r>
                        <a:rPr lang="ru-RU" sz="1600" b="1" baseline="0" dirty="0" smtClean="0">
                          <a:solidFill>
                            <a:srgbClr val="3333CC"/>
                          </a:solidFill>
                          <a:latin typeface="Times New Roman" pitchFamily="18" charset="0"/>
                          <a:cs typeface="Times New Roman" pitchFamily="18" charset="0"/>
                        </a:rPr>
                        <a:t> </a:t>
                      </a:r>
                      <a:r>
                        <a:rPr lang="ru-RU" sz="1600" b="1" dirty="0" smtClean="0">
                          <a:solidFill>
                            <a:srgbClr val="3333CC"/>
                          </a:solidFill>
                          <a:latin typeface="Times New Roman" pitchFamily="18" charset="0"/>
                          <a:cs typeface="Times New Roman" pitchFamily="18" charset="0"/>
                        </a:rPr>
                        <a:t>общего </a:t>
                      </a:r>
                      <a:r>
                        <a:rPr lang="ru-RU" sz="1600" b="1" dirty="0">
                          <a:solidFill>
                            <a:srgbClr val="3333CC"/>
                          </a:solidFill>
                          <a:latin typeface="Times New Roman" pitchFamily="18" charset="0"/>
                          <a:cs typeface="Times New Roman" pitchFamily="18" charset="0"/>
                        </a:rPr>
                        <a:t>образования</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32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32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66,7%</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4771">
                <a:tc>
                  <a:txBody>
                    <a:bodyPr/>
                    <a:lstStyle/>
                    <a:p>
                      <a:pPr algn="just">
                        <a:lnSpc>
                          <a:spcPct val="115000"/>
                        </a:lnSpc>
                        <a:spcAft>
                          <a:spcPts val="0"/>
                        </a:spcAft>
                      </a:pPr>
                      <a:r>
                        <a:rPr lang="ru-RU" sz="1600" b="1" dirty="0" smtClean="0">
                          <a:solidFill>
                            <a:srgbClr val="3333CC"/>
                          </a:solidFill>
                          <a:latin typeface="Times New Roman" pitchFamily="18" charset="0"/>
                          <a:cs typeface="Times New Roman" pitchFamily="18" charset="0"/>
                        </a:rPr>
                        <a:t>Основного</a:t>
                      </a:r>
                      <a:r>
                        <a:rPr lang="ru-RU" sz="1600" b="1" baseline="0" dirty="0" smtClean="0">
                          <a:solidFill>
                            <a:srgbClr val="3333CC"/>
                          </a:solidFill>
                          <a:latin typeface="Times New Roman" pitchFamily="18" charset="0"/>
                          <a:cs typeface="Times New Roman" pitchFamily="18" charset="0"/>
                        </a:rPr>
                        <a:t> </a:t>
                      </a:r>
                      <a:r>
                        <a:rPr lang="ru-RU" sz="1600" b="1" dirty="0" smtClean="0">
                          <a:solidFill>
                            <a:srgbClr val="3333CC"/>
                          </a:solidFill>
                          <a:latin typeface="Times New Roman" pitchFamily="18" charset="0"/>
                          <a:cs typeface="Times New Roman" pitchFamily="18" charset="0"/>
                        </a:rPr>
                        <a:t>общего </a:t>
                      </a:r>
                      <a:r>
                        <a:rPr lang="ru-RU" sz="1600" b="1" dirty="0">
                          <a:solidFill>
                            <a:srgbClr val="3333CC"/>
                          </a:solidFill>
                          <a:latin typeface="Times New Roman" pitchFamily="18" charset="0"/>
                          <a:cs typeface="Times New Roman" pitchFamily="18" charset="0"/>
                        </a:rPr>
                        <a:t>образования</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50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50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34,69%</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4771">
                <a:tc>
                  <a:txBody>
                    <a:bodyPr/>
                    <a:lstStyle/>
                    <a:p>
                      <a:pPr algn="just">
                        <a:lnSpc>
                          <a:spcPct val="115000"/>
                        </a:lnSpc>
                        <a:spcAft>
                          <a:spcPts val="0"/>
                        </a:spcAft>
                      </a:pPr>
                      <a:r>
                        <a:rPr lang="ru-RU" sz="1600" b="1" dirty="0">
                          <a:solidFill>
                            <a:srgbClr val="3333CC"/>
                          </a:solidFill>
                          <a:latin typeface="Times New Roman" pitchFamily="18" charset="0"/>
                          <a:cs typeface="Times New Roman" pitchFamily="18" charset="0"/>
                        </a:rPr>
                        <a:t>Среднего (</a:t>
                      </a:r>
                      <a:r>
                        <a:rPr lang="ru-RU" sz="1600" b="1" dirty="0" smtClean="0">
                          <a:solidFill>
                            <a:srgbClr val="3333CC"/>
                          </a:solidFill>
                          <a:latin typeface="Times New Roman" pitchFamily="18" charset="0"/>
                          <a:cs typeface="Times New Roman" pitchFamily="18" charset="0"/>
                        </a:rPr>
                        <a:t>полного)</a:t>
                      </a:r>
                      <a:r>
                        <a:rPr lang="ru-RU" sz="1600" b="1" baseline="0" dirty="0" smtClean="0">
                          <a:solidFill>
                            <a:srgbClr val="3333CC"/>
                          </a:solidFill>
                          <a:latin typeface="Times New Roman" pitchFamily="18" charset="0"/>
                          <a:cs typeface="Times New Roman" pitchFamily="18" charset="0"/>
                        </a:rPr>
                        <a:t> </a:t>
                      </a:r>
                      <a:r>
                        <a:rPr lang="ru-RU" sz="1600" b="1" dirty="0" smtClean="0">
                          <a:solidFill>
                            <a:srgbClr val="3333CC"/>
                          </a:solidFill>
                          <a:latin typeface="Times New Roman" pitchFamily="18" charset="0"/>
                          <a:cs typeface="Times New Roman" pitchFamily="18" charset="0"/>
                        </a:rPr>
                        <a:t>общего </a:t>
                      </a:r>
                      <a:r>
                        <a:rPr lang="ru-RU" sz="1600" b="1" dirty="0">
                          <a:solidFill>
                            <a:srgbClr val="3333CC"/>
                          </a:solidFill>
                          <a:latin typeface="Times New Roman" pitchFamily="18" charset="0"/>
                          <a:cs typeface="Times New Roman" pitchFamily="18" charset="0"/>
                        </a:rPr>
                        <a:t>образования</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11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11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rgbClr val="3333CC"/>
                          </a:solidFill>
                          <a:latin typeface="Times New Roman" pitchFamily="18" charset="0"/>
                          <a:cs typeface="Times New Roman" pitchFamily="18" charset="0"/>
                        </a:rPr>
                        <a:t>100%</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0481" name="Rectangle 1"/>
          <p:cNvSpPr>
            <a:spLocks noChangeArrowheads="1"/>
          </p:cNvSpPr>
          <p:nvPr/>
        </p:nvSpPr>
        <p:spPr bwMode="auto">
          <a:xfrm>
            <a:off x="1071538" y="214290"/>
            <a:ext cx="8072462"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Качество подготовки </a:t>
            </a:r>
          </a:p>
          <a:p>
            <a:pPr marR="0" lvl="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выпускников начального, основного, среднего (полного) общего образования</a:t>
            </a:r>
            <a:endParaRPr kumimoji="0" lang="ru-RU"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6858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8" name="Таблица 7"/>
          <p:cNvGraphicFramePr>
            <a:graphicFrameLocks noGrp="1"/>
          </p:cNvGraphicFramePr>
          <p:nvPr/>
        </p:nvGraphicFramePr>
        <p:xfrm>
          <a:off x="1285822" y="3214686"/>
          <a:ext cx="7858178" cy="1463040"/>
        </p:xfrm>
        <a:graphic>
          <a:graphicData uri="http://schemas.openxmlformats.org/drawingml/2006/table">
            <a:tbl>
              <a:tblPr>
                <a:tableStyleId>{9D7B26C5-4107-4FEC-AEDC-1716B250A1EF}</a:tableStyleId>
              </a:tblPr>
              <a:tblGrid>
                <a:gridCol w="1557765"/>
                <a:gridCol w="1529967"/>
                <a:gridCol w="1967323"/>
                <a:gridCol w="1542418"/>
                <a:gridCol w="1260705"/>
              </a:tblGrid>
              <a:tr h="752995">
                <a:tc>
                  <a:txBody>
                    <a:bodyPr/>
                    <a:lstStyle/>
                    <a:p>
                      <a:pPr algn="ctr">
                        <a:spcAft>
                          <a:spcPts val="0"/>
                        </a:spcAft>
                      </a:pPr>
                      <a:r>
                        <a:rPr lang="ru-RU" sz="1600" b="1" dirty="0">
                          <a:solidFill>
                            <a:srgbClr val="3333CC"/>
                          </a:solidFill>
                          <a:latin typeface="Times New Roman" pitchFamily="18" charset="0"/>
                          <a:cs typeface="Times New Roman" pitchFamily="18" charset="0"/>
                        </a:rPr>
                        <a:t>Количество учащихся</a:t>
                      </a:r>
                    </a:p>
                    <a:p>
                      <a:pPr algn="ctr">
                        <a:spcAft>
                          <a:spcPts val="0"/>
                        </a:spcAft>
                      </a:pPr>
                      <a:r>
                        <a:rPr lang="ru-RU" sz="1600" b="1" dirty="0">
                          <a:solidFill>
                            <a:srgbClr val="3333CC"/>
                          </a:solidFill>
                          <a:latin typeface="Times New Roman" pitchFamily="18" charset="0"/>
                          <a:cs typeface="Times New Roman" pitchFamily="18" charset="0"/>
                        </a:rPr>
                        <a:t>9 класса</a:t>
                      </a:r>
                    </a:p>
                    <a:p>
                      <a:pPr algn="ctr">
                        <a:spcAft>
                          <a:spcPts val="0"/>
                        </a:spcAft>
                      </a:pPr>
                      <a:r>
                        <a:rPr lang="ru-RU" sz="1600" b="1" dirty="0">
                          <a:solidFill>
                            <a:srgbClr val="3333CC"/>
                          </a:solidFill>
                          <a:latin typeface="Times New Roman" pitchFamily="18" charset="0"/>
                          <a:cs typeface="Times New Roman" pitchFamily="18" charset="0"/>
                        </a:rPr>
                        <a:t>на конец год</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 успеваемости</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Количество выпускников, успевающих</a:t>
                      </a:r>
                    </a:p>
                    <a:p>
                      <a:pPr algn="ctr">
                        <a:spcAft>
                          <a:spcPts val="0"/>
                        </a:spcAft>
                      </a:pPr>
                      <a:r>
                        <a:rPr lang="ru-RU" sz="1600" b="1" dirty="0">
                          <a:solidFill>
                            <a:srgbClr val="3333CC"/>
                          </a:solidFill>
                          <a:latin typeface="Times New Roman" pitchFamily="18" charset="0"/>
                          <a:cs typeface="Times New Roman" pitchFamily="18" charset="0"/>
                        </a:rPr>
                        <a:t>на «4» и «5» /</a:t>
                      </a:r>
                    </a:p>
                    <a:p>
                      <a:pPr algn="ctr">
                        <a:spcAft>
                          <a:spcPts val="0"/>
                        </a:spcAft>
                      </a:pPr>
                      <a:r>
                        <a:rPr lang="ru-RU" sz="1600" b="1" dirty="0">
                          <a:solidFill>
                            <a:srgbClr val="3333CC"/>
                          </a:solidFill>
                          <a:latin typeface="Times New Roman" pitchFamily="18" charset="0"/>
                          <a:cs typeface="Times New Roman" pitchFamily="18" charset="0"/>
                        </a:rPr>
                        <a:t>% качества знаний</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Количество выпускников, успевающих на «5» /%</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a:t>
                      </a:r>
                    </a:p>
                    <a:p>
                      <a:pPr algn="ctr">
                        <a:spcAft>
                          <a:spcPts val="0"/>
                        </a:spcAft>
                      </a:pPr>
                      <a:r>
                        <a:rPr lang="ru-RU" sz="1600" b="1" dirty="0">
                          <a:solidFill>
                            <a:srgbClr val="3333CC"/>
                          </a:solidFill>
                          <a:latin typeface="Times New Roman" pitchFamily="18" charset="0"/>
                          <a:cs typeface="Times New Roman" pitchFamily="18" charset="0"/>
                        </a:rPr>
                        <a:t>качества знаний</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699">
                <a:tc>
                  <a:txBody>
                    <a:bodyPr/>
                    <a:lstStyle/>
                    <a:p>
                      <a:pPr algn="ctr">
                        <a:spcAft>
                          <a:spcPts val="0"/>
                        </a:spcAft>
                      </a:pPr>
                      <a:r>
                        <a:rPr lang="ru-RU" sz="1600" b="1" dirty="0" smtClean="0">
                          <a:solidFill>
                            <a:srgbClr val="3333CC"/>
                          </a:solidFill>
                          <a:latin typeface="Times New Roman" pitchFamily="18" charset="0"/>
                          <a:cs typeface="Times New Roman" pitchFamily="18" charset="0"/>
                        </a:rPr>
                        <a:t>6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100%</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1</a:t>
                      </a:r>
                      <a:r>
                        <a:rPr lang="ru-RU" sz="1600" b="1" dirty="0" smtClean="0">
                          <a:solidFill>
                            <a:srgbClr val="3333CC"/>
                          </a:solidFill>
                          <a:latin typeface="Times New Roman" pitchFamily="18" charset="0"/>
                          <a:cs typeface="Times New Roman" pitchFamily="18" charset="0"/>
                        </a:rPr>
                        <a:t> </a:t>
                      </a:r>
                      <a:r>
                        <a:rPr lang="ru-RU" sz="1600" b="1" dirty="0">
                          <a:solidFill>
                            <a:srgbClr val="3333CC"/>
                          </a:solidFill>
                          <a:latin typeface="Times New Roman" pitchFamily="18" charset="0"/>
                          <a:cs typeface="Times New Roman" pitchFamily="18" charset="0"/>
                        </a:rPr>
                        <a:t>чел</a:t>
                      </a:r>
                      <a:r>
                        <a:rPr lang="ru-RU" sz="1600" b="1" dirty="0" smtClean="0">
                          <a:solidFill>
                            <a:srgbClr val="3333CC"/>
                          </a:solidFill>
                          <a:latin typeface="Times New Roman" pitchFamily="18" charset="0"/>
                          <a:cs typeface="Times New Roman" pitchFamily="18" charset="0"/>
                        </a:rPr>
                        <a:t>./16,67%</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0</a:t>
                      </a:r>
                      <a:r>
                        <a:rPr lang="ru-RU" sz="1600" b="1" dirty="0" smtClean="0">
                          <a:solidFill>
                            <a:srgbClr val="3333CC"/>
                          </a:solidFill>
                          <a:latin typeface="Times New Roman" pitchFamily="18" charset="0"/>
                          <a:cs typeface="Times New Roman" pitchFamily="18" charset="0"/>
                        </a:rPr>
                        <a:t> </a:t>
                      </a:r>
                      <a:r>
                        <a:rPr lang="ru-RU" sz="1600" b="1" dirty="0">
                          <a:solidFill>
                            <a:srgbClr val="3333CC"/>
                          </a:solidFill>
                          <a:latin typeface="Times New Roman" pitchFamily="18" charset="0"/>
                          <a:cs typeface="Times New Roman" pitchFamily="18" charset="0"/>
                        </a:rPr>
                        <a:t>чел</a:t>
                      </a:r>
                      <a:r>
                        <a:rPr lang="ru-RU" sz="1600" b="1" dirty="0" smtClean="0">
                          <a:solidFill>
                            <a:srgbClr val="3333CC"/>
                          </a:solidFill>
                          <a:latin typeface="Times New Roman" pitchFamily="18" charset="0"/>
                          <a:cs typeface="Times New Roman" pitchFamily="18" charset="0"/>
                        </a:rPr>
                        <a:t>./%</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smtClean="0">
                          <a:solidFill>
                            <a:srgbClr val="3333CC"/>
                          </a:solidFill>
                          <a:latin typeface="Times New Roman" pitchFamily="18" charset="0"/>
                          <a:cs typeface="Times New Roman" pitchFamily="18" charset="0"/>
                        </a:rPr>
                        <a:t>16,67%</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0483" name="Rectangle 3"/>
          <p:cNvSpPr>
            <a:spLocks noChangeArrowheads="1"/>
          </p:cNvSpPr>
          <p:nvPr/>
        </p:nvSpPr>
        <p:spPr bwMode="auto">
          <a:xfrm>
            <a:off x="1357290" y="2928934"/>
            <a:ext cx="7510133"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Arial" pitchFamily="34" charset="0"/>
                <a:ea typeface="Times New Roman" pitchFamily="18" charset="0"/>
              </a:rPr>
              <a:t>Результаты успеваемости учащихся выпускных классов (качество),</a:t>
            </a:r>
            <a:r>
              <a:rPr kumimoji="0" lang="ru-RU" sz="1400" b="1" i="0" u="none" strike="noStrike" cap="none" normalizeH="0" dirty="0" smtClean="0">
                <a:ln>
                  <a:noFill/>
                </a:ln>
                <a:solidFill>
                  <a:srgbClr val="FF0000"/>
                </a:solidFill>
                <a:effectLst/>
                <a:latin typeface="Arial" pitchFamily="34" charset="0"/>
                <a:ea typeface="Times New Roman" pitchFamily="18" charset="0"/>
              </a:rPr>
              <a:t> </a:t>
            </a:r>
            <a:r>
              <a:rPr kumimoji="0" lang="ru-RU" sz="1400" b="1" i="0" u="none" strike="noStrike" cap="none" normalizeH="0" baseline="0" dirty="0" smtClean="0">
                <a:ln>
                  <a:noFill/>
                </a:ln>
                <a:solidFill>
                  <a:srgbClr val="FF0000"/>
                </a:solidFill>
                <a:effectLst/>
                <a:latin typeface="Arial" pitchFamily="34" charset="0"/>
                <a:ea typeface="Times New Roman" pitchFamily="18" charset="0"/>
              </a:rPr>
              <a:t>9 класс</a:t>
            </a:r>
            <a:endParaRPr kumimoji="0" lang="ru-RU" sz="1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7" name="Таблица 6"/>
          <p:cNvGraphicFramePr>
            <a:graphicFrameLocks noGrp="1"/>
          </p:cNvGraphicFramePr>
          <p:nvPr/>
        </p:nvGraphicFramePr>
        <p:xfrm>
          <a:off x="1071538" y="5000637"/>
          <a:ext cx="7858178" cy="1733265"/>
        </p:xfrm>
        <a:graphic>
          <a:graphicData uri="http://schemas.openxmlformats.org/drawingml/2006/table">
            <a:tbl>
              <a:tblPr>
                <a:tableStyleId>{9D7B26C5-4107-4FEC-AEDC-1716B250A1EF}</a:tableStyleId>
              </a:tblPr>
              <a:tblGrid>
                <a:gridCol w="1557765"/>
                <a:gridCol w="1529967"/>
                <a:gridCol w="1967323"/>
                <a:gridCol w="1542418"/>
                <a:gridCol w="1260705"/>
              </a:tblGrid>
              <a:tr h="1489425">
                <a:tc>
                  <a:txBody>
                    <a:bodyPr/>
                    <a:lstStyle/>
                    <a:p>
                      <a:pPr algn="ctr">
                        <a:spcAft>
                          <a:spcPts val="0"/>
                        </a:spcAft>
                      </a:pPr>
                      <a:r>
                        <a:rPr lang="ru-RU" sz="1600" b="1" dirty="0">
                          <a:solidFill>
                            <a:srgbClr val="3333CC"/>
                          </a:solidFill>
                          <a:latin typeface="Times New Roman" pitchFamily="18" charset="0"/>
                          <a:cs typeface="Times New Roman" pitchFamily="18" charset="0"/>
                        </a:rPr>
                        <a:t>Количество учащихся</a:t>
                      </a:r>
                    </a:p>
                    <a:p>
                      <a:pPr algn="ctr">
                        <a:spcAft>
                          <a:spcPts val="0"/>
                        </a:spcAft>
                      </a:pPr>
                      <a:r>
                        <a:rPr lang="ru-RU" sz="1600" b="1" dirty="0">
                          <a:solidFill>
                            <a:srgbClr val="3333CC"/>
                          </a:solidFill>
                          <a:latin typeface="Times New Roman" pitchFamily="18" charset="0"/>
                          <a:cs typeface="Times New Roman" pitchFamily="18" charset="0"/>
                        </a:rPr>
                        <a:t>9 класса</a:t>
                      </a:r>
                    </a:p>
                    <a:p>
                      <a:pPr algn="ctr">
                        <a:spcAft>
                          <a:spcPts val="0"/>
                        </a:spcAft>
                      </a:pPr>
                      <a:r>
                        <a:rPr lang="ru-RU" sz="1600" b="1" dirty="0">
                          <a:solidFill>
                            <a:srgbClr val="3333CC"/>
                          </a:solidFill>
                          <a:latin typeface="Times New Roman" pitchFamily="18" charset="0"/>
                          <a:cs typeface="Times New Roman" pitchFamily="18" charset="0"/>
                        </a:rPr>
                        <a:t>на конец год</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 успеваемости</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Количество выпускников, успевающих</a:t>
                      </a:r>
                    </a:p>
                    <a:p>
                      <a:pPr algn="ctr">
                        <a:spcAft>
                          <a:spcPts val="0"/>
                        </a:spcAft>
                      </a:pPr>
                      <a:r>
                        <a:rPr lang="ru-RU" sz="1600" b="1" dirty="0">
                          <a:solidFill>
                            <a:srgbClr val="3333CC"/>
                          </a:solidFill>
                          <a:latin typeface="Times New Roman" pitchFamily="18" charset="0"/>
                          <a:cs typeface="Times New Roman" pitchFamily="18" charset="0"/>
                        </a:rPr>
                        <a:t>на «4» и «5» /</a:t>
                      </a:r>
                    </a:p>
                    <a:p>
                      <a:pPr algn="ctr">
                        <a:spcAft>
                          <a:spcPts val="0"/>
                        </a:spcAft>
                      </a:pPr>
                      <a:r>
                        <a:rPr lang="ru-RU" sz="1600" b="1" dirty="0">
                          <a:solidFill>
                            <a:srgbClr val="3333CC"/>
                          </a:solidFill>
                          <a:latin typeface="Times New Roman" pitchFamily="18" charset="0"/>
                          <a:cs typeface="Times New Roman" pitchFamily="18" charset="0"/>
                        </a:rPr>
                        <a:t>% качества знаний</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Количество выпускников, успевающих на «5» /%</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a:t>
                      </a:r>
                    </a:p>
                    <a:p>
                      <a:pPr algn="ctr">
                        <a:spcAft>
                          <a:spcPts val="0"/>
                        </a:spcAft>
                      </a:pPr>
                      <a:r>
                        <a:rPr lang="ru-RU" sz="1600" b="1" dirty="0">
                          <a:solidFill>
                            <a:srgbClr val="3333CC"/>
                          </a:solidFill>
                          <a:latin typeface="Times New Roman" pitchFamily="18" charset="0"/>
                          <a:cs typeface="Times New Roman" pitchFamily="18" charset="0"/>
                        </a:rPr>
                        <a:t>качества знаний</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086">
                <a:tc>
                  <a:txBody>
                    <a:bodyPr/>
                    <a:lstStyle/>
                    <a:p>
                      <a:pPr algn="ctr">
                        <a:spcAft>
                          <a:spcPts val="0"/>
                        </a:spcAft>
                      </a:pPr>
                      <a:r>
                        <a:rPr lang="ru-RU" sz="1600" b="1" dirty="0" smtClean="0">
                          <a:solidFill>
                            <a:srgbClr val="3333CC"/>
                          </a:solidFill>
                          <a:latin typeface="Times New Roman" pitchFamily="18" charset="0"/>
                          <a:cs typeface="Times New Roman" pitchFamily="18" charset="0"/>
                        </a:rPr>
                        <a:t>2 </a:t>
                      </a:r>
                      <a:r>
                        <a:rPr lang="ru-RU" sz="1600" b="1" dirty="0">
                          <a:solidFill>
                            <a:srgbClr val="3333CC"/>
                          </a:solidFill>
                          <a:latin typeface="Times New Roman" pitchFamily="18" charset="0"/>
                          <a:cs typeface="Times New Roman" pitchFamily="18" charset="0"/>
                        </a:rPr>
                        <a:t>чел.</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100%</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2</a:t>
                      </a:r>
                      <a:r>
                        <a:rPr lang="ru-RU" sz="1600" b="1" dirty="0" smtClean="0">
                          <a:solidFill>
                            <a:srgbClr val="3333CC"/>
                          </a:solidFill>
                          <a:latin typeface="Times New Roman" pitchFamily="18" charset="0"/>
                          <a:cs typeface="Times New Roman" pitchFamily="18" charset="0"/>
                        </a:rPr>
                        <a:t> </a:t>
                      </a:r>
                      <a:r>
                        <a:rPr lang="ru-RU" sz="1600" b="1" dirty="0">
                          <a:solidFill>
                            <a:srgbClr val="3333CC"/>
                          </a:solidFill>
                          <a:latin typeface="Times New Roman" pitchFamily="18" charset="0"/>
                          <a:cs typeface="Times New Roman" pitchFamily="18" charset="0"/>
                        </a:rPr>
                        <a:t>чел</a:t>
                      </a:r>
                      <a:r>
                        <a:rPr lang="ru-RU" sz="1600" b="1" dirty="0" smtClean="0">
                          <a:solidFill>
                            <a:srgbClr val="3333CC"/>
                          </a:solidFill>
                          <a:latin typeface="Times New Roman" pitchFamily="18" charset="0"/>
                          <a:cs typeface="Times New Roman" pitchFamily="18" charset="0"/>
                        </a:rPr>
                        <a:t>./100%</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a:solidFill>
                            <a:srgbClr val="3333CC"/>
                          </a:solidFill>
                          <a:latin typeface="Times New Roman" pitchFamily="18" charset="0"/>
                          <a:cs typeface="Times New Roman" pitchFamily="18" charset="0"/>
                        </a:rPr>
                        <a:t>0</a:t>
                      </a:r>
                      <a:r>
                        <a:rPr lang="ru-RU" sz="1600" b="1" dirty="0" smtClean="0">
                          <a:solidFill>
                            <a:srgbClr val="3333CC"/>
                          </a:solidFill>
                          <a:latin typeface="Times New Roman" pitchFamily="18" charset="0"/>
                          <a:cs typeface="Times New Roman" pitchFamily="18" charset="0"/>
                        </a:rPr>
                        <a:t> </a:t>
                      </a:r>
                      <a:r>
                        <a:rPr lang="ru-RU" sz="1600" b="1" dirty="0">
                          <a:solidFill>
                            <a:srgbClr val="3333CC"/>
                          </a:solidFill>
                          <a:latin typeface="Times New Roman" pitchFamily="18" charset="0"/>
                          <a:cs typeface="Times New Roman" pitchFamily="18" charset="0"/>
                        </a:rPr>
                        <a:t>чел</a:t>
                      </a:r>
                      <a:r>
                        <a:rPr lang="ru-RU" sz="1600" b="1" dirty="0" smtClean="0">
                          <a:solidFill>
                            <a:srgbClr val="3333CC"/>
                          </a:solidFill>
                          <a:latin typeface="Times New Roman" pitchFamily="18" charset="0"/>
                          <a:cs typeface="Times New Roman" pitchFamily="18" charset="0"/>
                        </a:rPr>
                        <a:t>./%</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600" b="1" dirty="0" smtClean="0">
                          <a:solidFill>
                            <a:srgbClr val="3333CC"/>
                          </a:solidFill>
                          <a:latin typeface="Times New Roman" pitchFamily="18" charset="0"/>
                          <a:cs typeface="Times New Roman" pitchFamily="18" charset="0"/>
                        </a:rPr>
                        <a:t>100%</a:t>
                      </a:r>
                      <a:endParaRPr lang="ru-RU" sz="1600" b="1" dirty="0">
                        <a:solidFill>
                          <a:srgbClr val="3333CC"/>
                        </a:solidFill>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Прямоугольник 8"/>
          <p:cNvSpPr/>
          <p:nvPr/>
        </p:nvSpPr>
        <p:spPr>
          <a:xfrm>
            <a:off x="2214546" y="4714884"/>
            <a:ext cx="6643734" cy="307777"/>
          </a:xfrm>
          <a:prstGeom prst="rect">
            <a:avLst/>
          </a:prstGeom>
        </p:spPr>
        <p:txBody>
          <a:bodyPr wrap="square">
            <a:spAutoFit/>
          </a:bodyPr>
          <a:lstStyle/>
          <a:p>
            <a:pPr lvl="0" algn="ctr" fontAlgn="base">
              <a:spcBef>
                <a:spcPct val="0"/>
              </a:spcBef>
              <a:spcAft>
                <a:spcPct val="0"/>
              </a:spcAft>
            </a:pPr>
            <a:r>
              <a:rPr lang="ru-RU" sz="1400" b="1" dirty="0" smtClean="0">
                <a:solidFill>
                  <a:srgbClr val="FF0000"/>
                </a:solidFill>
                <a:latin typeface="Times New Roman" pitchFamily="18" charset="0"/>
                <a:ea typeface="Times New Roman" pitchFamily="18" charset="0"/>
                <a:cs typeface="Times New Roman" pitchFamily="18" charset="0"/>
              </a:rPr>
              <a:t>Результаты успеваемости учащихся выпускных классов (качество), 11 класс</a:t>
            </a:r>
            <a:endParaRPr lang="ru-RU" sz="1400" b="1" dirty="0" smtClean="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214282" y="357166"/>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b="1" dirty="0" smtClean="0">
                <a:solidFill>
                  <a:srgbClr val="FF0000"/>
                </a:solidFill>
                <a:latin typeface="Times New Roman" pitchFamily="18" charset="0"/>
                <a:cs typeface="Times New Roman" pitchFamily="18" charset="0"/>
              </a:rPr>
              <a:t>Результаты Всероссийской проверочной работы</a:t>
            </a:r>
            <a:endParaRPr lang="ru-RU" dirty="0" smtClean="0">
              <a:solidFill>
                <a:srgbClr val="FF0000"/>
              </a:solidFill>
              <a:latin typeface="Times New Roman" pitchFamily="18" charset="0"/>
              <a:cs typeface="Times New Roman" pitchFamily="18" charset="0"/>
            </a:endParaRPr>
          </a:p>
          <a:p>
            <a:pPr algn="ctr"/>
            <a:r>
              <a:rPr lang="ru-RU" b="1" dirty="0" smtClean="0">
                <a:solidFill>
                  <a:srgbClr val="FF0000"/>
                </a:solidFill>
                <a:latin typeface="Times New Roman" pitchFamily="18" charset="0"/>
                <a:cs typeface="Times New Roman" pitchFamily="18" charset="0"/>
              </a:rPr>
              <a:t>в 4 классе</a:t>
            </a:r>
            <a:endParaRPr lang="ru-RU" dirty="0" smtClean="0">
              <a:solidFill>
                <a:srgbClr val="FF0000"/>
              </a:solidFill>
              <a:latin typeface="Times New Roman" pitchFamily="18" charset="0"/>
              <a:cs typeface="Times New Roman" pitchFamily="18"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7" name="Таблица 6"/>
          <p:cNvGraphicFramePr>
            <a:graphicFrameLocks noGrp="1"/>
          </p:cNvGraphicFramePr>
          <p:nvPr/>
        </p:nvGraphicFramePr>
        <p:xfrm>
          <a:off x="1285852" y="1428736"/>
          <a:ext cx="7500991" cy="2804160"/>
        </p:xfrm>
        <a:graphic>
          <a:graphicData uri="http://schemas.openxmlformats.org/drawingml/2006/table">
            <a:tbl>
              <a:tblPr/>
              <a:tblGrid>
                <a:gridCol w="436951"/>
                <a:gridCol w="946221"/>
                <a:gridCol w="793916"/>
                <a:gridCol w="966184"/>
                <a:gridCol w="797461"/>
                <a:gridCol w="561098"/>
                <a:gridCol w="668754"/>
                <a:gridCol w="544455"/>
                <a:gridCol w="725566"/>
                <a:gridCol w="1060385"/>
              </a:tblGrid>
              <a:tr h="574989">
                <a:tc>
                  <a:txBody>
                    <a:bodyPr/>
                    <a:lstStyle/>
                    <a:p>
                      <a:pPr algn="ctr">
                        <a:lnSpc>
                          <a:spcPct val="115000"/>
                        </a:lnSpc>
                        <a:spcAft>
                          <a:spcPts val="1000"/>
                        </a:spcAft>
                      </a:pPr>
                      <a:r>
                        <a:rPr lang="ru-RU" sz="1600" b="1" dirty="0">
                          <a:latin typeface="Times New Roman"/>
                          <a:ea typeface="Times New Roman"/>
                        </a:rPr>
                        <a:t>Класс</a:t>
                      </a:r>
                      <a:endParaRPr lang="ru-RU" sz="16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dirty="0">
                          <a:latin typeface="Times New Roman"/>
                          <a:ea typeface="Times New Roman"/>
                        </a:rPr>
                        <a:t>Предмет</a:t>
                      </a:r>
                      <a:endParaRPr lang="ru-RU" sz="16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dirty="0">
                          <a:latin typeface="Times New Roman"/>
                          <a:ea typeface="Times New Roman"/>
                        </a:rPr>
                        <a:t>Кол – во человек</a:t>
                      </a:r>
                      <a:endParaRPr lang="ru-RU" sz="16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dirty="0">
                          <a:latin typeface="Times New Roman"/>
                          <a:ea typeface="Times New Roman"/>
                        </a:rPr>
                        <a:t>Кол – во выполнявших работу</a:t>
                      </a:r>
                      <a:endParaRPr lang="ru-RU" sz="16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a:latin typeface="Times New Roman"/>
                          <a:ea typeface="Calibri"/>
                        </a:rPr>
                        <a:t>«5»</a:t>
                      </a:r>
                      <a:endParaRPr lang="ru-RU" sz="16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a:latin typeface="Times New Roman"/>
                          <a:ea typeface="Calibri"/>
                        </a:rPr>
                        <a:t>«4»</a:t>
                      </a:r>
                      <a:endParaRPr lang="ru-RU" sz="16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a:latin typeface="Times New Roman"/>
                          <a:ea typeface="Calibri"/>
                        </a:rPr>
                        <a:t>«3»</a:t>
                      </a:r>
                      <a:endParaRPr lang="ru-RU" sz="16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a:latin typeface="Times New Roman"/>
                          <a:ea typeface="Calibri"/>
                        </a:rPr>
                        <a:t>«2»</a:t>
                      </a:r>
                      <a:endParaRPr lang="ru-RU" sz="16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a:latin typeface="Times New Roman"/>
                          <a:ea typeface="Times New Roman"/>
                        </a:rPr>
                        <a:t>Качество знаний</a:t>
                      </a:r>
                      <a:endParaRPr lang="ru-RU" sz="16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b="1">
                          <a:latin typeface="Times New Roman"/>
                          <a:ea typeface="Times New Roman"/>
                        </a:rPr>
                        <a:t>Успеваемость</a:t>
                      </a:r>
                      <a:endParaRPr lang="ru-RU" sz="16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779">
                <a:tc>
                  <a:txBody>
                    <a:bodyPr/>
                    <a:lstStyle/>
                    <a:p>
                      <a:pPr algn="ctr">
                        <a:lnSpc>
                          <a:spcPct val="115000"/>
                        </a:lnSpc>
                        <a:spcAft>
                          <a:spcPts val="1000"/>
                        </a:spcAft>
                      </a:pPr>
                      <a:r>
                        <a:rPr lang="ru-RU" sz="1600">
                          <a:latin typeface="Times New Roman"/>
                          <a:ea typeface="Times New Roman"/>
                        </a:rPr>
                        <a:t>4</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a:latin typeface="Times New Roman"/>
                          <a:ea typeface="Times New Roman"/>
                        </a:rPr>
                        <a:t>Русский язык</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dirty="0">
                          <a:latin typeface="Times New Roman"/>
                          <a:ea typeface="Times New Roman"/>
                        </a:rPr>
                        <a:t>10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dirty="0">
                          <a:latin typeface="Times New Roman"/>
                          <a:ea typeface="Times New Roman"/>
                        </a:rPr>
                        <a:t>10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Calibri"/>
                        </a:rPr>
                        <a:t>1уч - 10%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Calibri"/>
                        </a:rPr>
                        <a:t>5уч – 50%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a:latin typeface="Times New Roman"/>
                          <a:ea typeface="Calibri"/>
                        </a:rPr>
                        <a:t>4уч – 40%</a:t>
                      </a:r>
                      <a:endParaRPr lang="ru-RU" sz="14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a:latin typeface="Times New Roman"/>
                          <a:ea typeface="Calibri"/>
                        </a:rPr>
                        <a:t>0</a:t>
                      </a:r>
                      <a:endParaRPr lang="ru-RU" sz="140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a:latin typeface="Times New Roman"/>
                          <a:ea typeface="Times New Roman"/>
                        </a:rPr>
                        <a:t>60%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a:latin typeface="Times New Roman"/>
                          <a:ea typeface="Times New Roman"/>
                        </a:rPr>
                        <a:t>100%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321">
                <a:tc>
                  <a:txBody>
                    <a:bodyPr/>
                    <a:lstStyle/>
                    <a:p>
                      <a:pPr algn="ctr">
                        <a:lnSpc>
                          <a:spcPct val="115000"/>
                        </a:lnSpc>
                        <a:spcAft>
                          <a:spcPts val="1000"/>
                        </a:spcAft>
                      </a:pPr>
                      <a:r>
                        <a:rPr lang="ru-RU" sz="1600">
                          <a:latin typeface="Times New Roman"/>
                          <a:ea typeface="Times New Roman"/>
                        </a:rPr>
                        <a:t>4</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a:latin typeface="Times New Roman"/>
                          <a:ea typeface="Times New Roman"/>
                        </a:rPr>
                        <a:t>Математика </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latin typeface="Times New Roman"/>
                          <a:ea typeface="Times New Roman"/>
                        </a:rPr>
                        <a:t>10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latin typeface="Times New Roman"/>
                          <a:ea typeface="Times New Roman"/>
                        </a:rPr>
                        <a:t>10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dirty="0">
                          <a:latin typeface="Times New Roman"/>
                          <a:ea typeface="Calibri"/>
                        </a:rPr>
                        <a:t>3 </a:t>
                      </a:r>
                      <a:r>
                        <a:rPr lang="ru-RU" sz="1400" dirty="0" err="1">
                          <a:latin typeface="Times New Roman"/>
                          <a:ea typeface="Calibri"/>
                        </a:rPr>
                        <a:t>уч</a:t>
                      </a:r>
                      <a:r>
                        <a:rPr lang="ru-RU" sz="1400" dirty="0">
                          <a:latin typeface="Times New Roman"/>
                          <a:ea typeface="Calibri"/>
                        </a:rPr>
                        <a:t>. – 30%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dirty="0">
                          <a:latin typeface="Times New Roman"/>
                          <a:ea typeface="Calibri"/>
                        </a:rPr>
                        <a:t>4 </a:t>
                      </a:r>
                      <a:r>
                        <a:rPr lang="ru-RU" sz="1400" dirty="0" err="1">
                          <a:latin typeface="Times New Roman"/>
                          <a:ea typeface="Calibri"/>
                        </a:rPr>
                        <a:t>уч</a:t>
                      </a:r>
                      <a:r>
                        <a:rPr lang="ru-RU" sz="1400" dirty="0">
                          <a:latin typeface="Times New Roman"/>
                          <a:ea typeface="Calibri"/>
                        </a:rPr>
                        <a:t>. </a:t>
                      </a:r>
                      <a:r>
                        <a:rPr lang="ru-RU" sz="1400" dirty="0" smtClean="0">
                          <a:latin typeface="Times New Roman"/>
                          <a:ea typeface="Calibri"/>
                        </a:rPr>
                        <a:t>–40</a:t>
                      </a:r>
                      <a:r>
                        <a:rPr lang="ru-RU" sz="1400" dirty="0">
                          <a:latin typeface="Times New Roman"/>
                          <a:ea typeface="Calibri"/>
                        </a:rPr>
                        <a:t>%</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dirty="0">
                          <a:latin typeface="Times New Roman"/>
                          <a:ea typeface="Calibri"/>
                        </a:rPr>
                        <a:t>3 </a:t>
                      </a:r>
                      <a:r>
                        <a:rPr lang="ru-RU" sz="1400" dirty="0" err="1">
                          <a:latin typeface="Times New Roman"/>
                          <a:ea typeface="Calibri"/>
                        </a:rPr>
                        <a:t>уч</a:t>
                      </a:r>
                      <a:r>
                        <a:rPr lang="ru-RU" sz="1400" dirty="0">
                          <a:latin typeface="Times New Roman"/>
                          <a:ea typeface="Calibri"/>
                        </a:rPr>
                        <a:t>. – 30%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dirty="0">
                          <a:latin typeface="Times New Roman"/>
                          <a:ea typeface="Calibri"/>
                        </a:rPr>
                        <a:t>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dirty="0">
                          <a:latin typeface="Times New Roman"/>
                          <a:ea typeface="Times New Roman"/>
                        </a:rPr>
                        <a:t>70%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dirty="0">
                          <a:latin typeface="Times New Roman"/>
                          <a:ea typeface="Times New Roman"/>
                        </a:rPr>
                        <a:t>100%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669">
                <a:tc>
                  <a:txBody>
                    <a:bodyPr/>
                    <a:lstStyle/>
                    <a:p>
                      <a:pPr algn="ctr">
                        <a:lnSpc>
                          <a:spcPct val="115000"/>
                        </a:lnSpc>
                        <a:spcAft>
                          <a:spcPts val="1000"/>
                        </a:spcAft>
                      </a:pPr>
                      <a:r>
                        <a:rPr lang="ru-RU" sz="1600">
                          <a:latin typeface="Times New Roman"/>
                          <a:ea typeface="Times New Roman"/>
                        </a:rPr>
                        <a:t>4</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a:latin typeface="Times New Roman"/>
                          <a:ea typeface="Times New Roman"/>
                        </a:rPr>
                        <a:t>Окружающий мир</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a:latin typeface="Times New Roman"/>
                          <a:ea typeface="Times New Roman"/>
                        </a:rPr>
                        <a:t>10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600">
                          <a:latin typeface="Times New Roman"/>
                          <a:ea typeface="Times New Roman"/>
                        </a:rPr>
                        <a:t>10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Calibri"/>
                        </a:rPr>
                        <a:t>2уч - 20%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Calibri"/>
                        </a:rPr>
                        <a:t>5уч – 50%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Calibri"/>
                        </a:rPr>
                        <a:t>3уч – 30%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Calibri"/>
                        </a:rPr>
                        <a:t>0</a:t>
                      </a:r>
                      <a:endParaRPr lang="ru-RU" sz="1400" dirty="0">
                        <a:latin typeface="Times New Roman"/>
                        <a:ea typeface="Times New Roman"/>
                      </a:endParaRP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Times New Roman"/>
                        </a:rPr>
                        <a:t>70%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400" dirty="0">
                          <a:latin typeface="Times New Roman"/>
                          <a:ea typeface="Times New Roman"/>
                        </a:rPr>
                        <a:t>100%</a:t>
                      </a:r>
                    </a:p>
                  </a:txBody>
                  <a:tcPr marL="60290" marR="6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1500166" y="2285992"/>
          <a:ext cx="6643733" cy="2531751"/>
        </p:xfrm>
        <a:graphic>
          <a:graphicData uri="http://schemas.openxmlformats.org/drawingml/2006/table">
            <a:tbl>
              <a:tblPr/>
              <a:tblGrid>
                <a:gridCol w="1135458"/>
                <a:gridCol w="1132841"/>
                <a:gridCol w="1132841"/>
                <a:gridCol w="752176"/>
                <a:gridCol w="1130225"/>
                <a:gridCol w="860127"/>
                <a:gridCol w="500065"/>
              </a:tblGrid>
              <a:tr h="221458">
                <a:tc rowSpan="2">
                  <a:txBody>
                    <a:bodyPr/>
                    <a:lstStyle/>
                    <a:p>
                      <a:pPr marL="251460" indent="-251460" algn="ctr">
                        <a:spcAft>
                          <a:spcPts val="0"/>
                        </a:spcAft>
                      </a:pPr>
                      <a:r>
                        <a:rPr lang="ru-RU" sz="1800" b="0" dirty="0">
                          <a:solidFill>
                            <a:srgbClr val="0070C0"/>
                          </a:solidFill>
                          <a:latin typeface="Times New Roman"/>
                          <a:ea typeface="Times New Roman"/>
                          <a:cs typeface="Times New Roman"/>
                        </a:rPr>
                        <a:t>Сдавали</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ru-RU" sz="1800" b="1">
                          <a:solidFill>
                            <a:srgbClr val="0070C0"/>
                          </a:solidFill>
                          <a:latin typeface="Times New Roman"/>
                          <a:ea typeface="Times New Roman"/>
                          <a:cs typeface="Times New Roman"/>
                        </a:rPr>
                        <a:t>Русский язык</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800" b="1">
                          <a:solidFill>
                            <a:srgbClr val="0070C0"/>
                          </a:solidFill>
                          <a:latin typeface="Times New Roman"/>
                          <a:ea typeface="Times New Roman"/>
                          <a:cs typeface="Times New Roman"/>
                        </a:rPr>
                        <a:t>Математика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221458">
                <a:tc vMerge="1">
                  <a:txBody>
                    <a:bodyPr/>
                    <a:lstStyle/>
                    <a:p>
                      <a:endParaRPr lang="ru-RU"/>
                    </a:p>
                  </a:txBody>
                  <a:tcPr/>
                </a:tc>
                <a:tc gridSpan="3">
                  <a:txBody>
                    <a:bodyPr/>
                    <a:lstStyle/>
                    <a:p>
                      <a:pPr algn="ctr">
                        <a:spcAft>
                          <a:spcPts val="0"/>
                        </a:spcAft>
                      </a:pPr>
                      <a:r>
                        <a:rPr lang="ru-RU" sz="1800" b="0">
                          <a:solidFill>
                            <a:srgbClr val="0070C0"/>
                          </a:solidFill>
                          <a:latin typeface="Times New Roman"/>
                          <a:ea typeface="Times New Roman"/>
                          <a:cs typeface="Times New Roman"/>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800" b="0">
                          <a:solidFill>
                            <a:srgbClr val="0070C0"/>
                          </a:solidFill>
                          <a:latin typeface="Times New Roman"/>
                          <a:ea typeface="Times New Roman"/>
                          <a:cs typeface="Times New Roman"/>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885831">
                <a:tc rowSpan="2">
                  <a:txBody>
                    <a:bodyPr/>
                    <a:lstStyle/>
                    <a:p>
                      <a:pPr algn="ctr">
                        <a:spcAft>
                          <a:spcPts val="0"/>
                        </a:spcAft>
                      </a:pPr>
                      <a:r>
                        <a:rPr lang="ru-RU" sz="1800" b="0" dirty="0">
                          <a:solidFill>
                            <a:srgbClr val="0070C0"/>
                          </a:solidFill>
                          <a:latin typeface="Times New Roman"/>
                          <a:ea typeface="Times New Roman"/>
                          <a:cs typeface="Times New Roman"/>
                        </a:rPr>
                        <a:t>Из них:</a:t>
                      </a:r>
                    </a:p>
                    <a:p>
                      <a:pPr algn="ctr">
                        <a:spcAft>
                          <a:spcPts val="0"/>
                        </a:spcAft>
                      </a:pPr>
                      <a:r>
                        <a:rPr lang="ru-RU" sz="1800" b="0" dirty="0">
                          <a:solidFill>
                            <a:srgbClr val="0070C0"/>
                          </a:solidFill>
                          <a:latin typeface="Times New Roman"/>
                          <a:ea typeface="Times New Roman"/>
                          <a:cs typeface="Times New Roman"/>
                        </a:rPr>
                        <a:t>На «5»</a:t>
                      </a:r>
                    </a:p>
                    <a:p>
                      <a:pPr algn="ctr">
                        <a:spcAft>
                          <a:spcPts val="0"/>
                        </a:spcAft>
                      </a:pPr>
                      <a:r>
                        <a:rPr lang="ru-RU" sz="1800" b="0" dirty="0">
                          <a:solidFill>
                            <a:srgbClr val="0070C0"/>
                          </a:solidFill>
                          <a:latin typeface="Times New Roman"/>
                          <a:ea typeface="Times New Roman"/>
                          <a:cs typeface="Times New Roman"/>
                        </a:rPr>
                        <a:t>На «4»</a:t>
                      </a:r>
                    </a:p>
                    <a:p>
                      <a:pPr algn="ctr">
                        <a:spcAft>
                          <a:spcPts val="0"/>
                        </a:spcAft>
                      </a:pPr>
                      <a:r>
                        <a:rPr lang="ru-RU" sz="1800" b="0" dirty="0">
                          <a:solidFill>
                            <a:srgbClr val="0070C0"/>
                          </a:solidFill>
                          <a:latin typeface="Times New Roman"/>
                          <a:ea typeface="Times New Roman"/>
                          <a:cs typeface="Times New Roman"/>
                        </a:rPr>
                        <a:t>На «3»</a:t>
                      </a:r>
                    </a:p>
                    <a:p>
                      <a:pPr algn="ctr">
                        <a:spcAft>
                          <a:spcPts val="0"/>
                        </a:spcAft>
                      </a:pPr>
                      <a:r>
                        <a:rPr lang="ru-RU" sz="1800" b="0" dirty="0">
                          <a:solidFill>
                            <a:srgbClr val="0070C0"/>
                          </a:solidFill>
                          <a:latin typeface="Times New Roman"/>
                          <a:ea typeface="Times New Roman"/>
                          <a:cs typeface="Times New Roman"/>
                        </a:rPr>
                        <a:t>На «2»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год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экзамен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a:solidFill>
                            <a:srgbClr val="0070C0"/>
                          </a:solidFill>
                          <a:latin typeface="Times New Roman"/>
                          <a:ea typeface="Times New Roman"/>
                          <a:cs typeface="Times New Roman"/>
                        </a:rPr>
                        <a:t>итог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a:solidFill>
                            <a:srgbClr val="0070C0"/>
                          </a:solidFill>
                          <a:latin typeface="Times New Roman"/>
                          <a:ea typeface="Times New Roman"/>
                          <a:cs typeface="Times New Roman"/>
                        </a:rPr>
                        <a:t>год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a:solidFill>
                            <a:srgbClr val="0070C0"/>
                          </a:solidFill>
                          <a:latin typeface="Times New Roman"/>
                          <a:ea typeface="Times New Roman"/>
                          <a:cs typeface="Times New Roman"/>
                        </a:rPr>
                        <a:t>экзамен</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a:solidFill>
                            <a:srgbClr val="0070C0"/>
                          </a:solidFill>
                          <a:latin typeface="Times New Roman"/>
                          <a:ea typeface="Times New Roman"/>
                          <a:cs typeface="Times New Roman"/>
                        </a:rPr>
                        <a:t>итог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5831">
                <a:tc vMerge="1">
                  <a:txBody>
                    <a:bodyPr/>
                    <a:lstStyle/>
                    <a:p>
                      <a:endParaRPr lang="ru-RU"/>
                    </a:p>
                  </a:txBody>
                  <a:tcPr/>
                </a:tc>
                <a:tc>
                  <a:txBody>
                    <a:bodyPr/>
                    <a:lstStyle/>
                    <a:p>
                      <a:pPr algn="ctr">
                        <a:spcAft>
                          <a:spcPts val="0"/>
                        </a:spcAft>
                      </a:pPr>
                      <a:r>
                        <a:rPr lang="ru-RU" sz="1800" b="0" dirty="0">
                          <a:solidFill>
                            <a:srgbClr val="0070C0"/>
                          </a:solidFill>
                          <a:latin typeface="Times New Roman"/>
                          <a:ea typeface="Times New Roman"/>
                          <a:cs typeface="Times New Roman"/>
                        </a:rPr>
                        <a:t>1</a:t>
                      </a:r>
                    </a:p>
                    <a:p>
                      <a:pPr algn="ctr">
                        <a:spcAft>
                          <a:spcPts val="0"/>
                        </a:spcAft>
                      </a:pPr>
                      <a:r>
                        <a:rPr lang="ru-RU" sz="1800" b="0" dirty="0">
                          <a:solidFill>
                            <a:srgbClr val="0070C0"/>
                          </a:solidFill>
                          <a:latin typeface="Times New Roman"/>
                          <a:ea typeface="Times New Roman"/>
                          <a:cs typeface="Times New Roman"/>
                        </a:rPr>
                        <a:t>2</a:t>
                      </a:r>
                    </a:p>
                    <a:p>
                      <a:pPr algn="ctr">
                        <a:spcAft>
                          <a:spcPts val="0"/>
                        </a:spcAft>
                      </a:pPr>
                      <a:r>
                        <a:rPr lang="ru-RU" sz="1800" b="0" dirty="0">
                          <a:solidFill>
                            <a:srgbClr val="0070C0"/>
                          </a:solidFill>
                          <a:latin typeface="Times New Roman"/>
                          <a:ea typeface="Times New Roman"/>
                          <a:cs typeface="Times New Roman"/>
                        </a:rPr>
                        <a:t>3</a:t>
                      </a:r>
                    </a:p>
                    <a:p>
                      <a:pPr algn="ctr">
                        <a:spcAft>
                          <a:spcPts val="0"/>
                        </a:spcAft>
                      </a:pPr>
                      <a:r>
                        <a:rPr lang="ru-RU" sz="1800" b="0" dirty="0">
                          <a:solidFill>
                            <a:srgbClr val="0070C0"/>
                          </a:solidFill>
                          <a:latin typeface="Times New Roman"/>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2</a:t>
                      </a:r>
                    </a:p>
                    <a:p>
                      <a:pPr algn="ctr">
                        <a:spcAft>
                          <a:spcPts val="0"/>
                        </a:spcAft>
                      </a:pPr>
                      <a:r>
                        <a:rPr lang="ru-RU" sz="1800" b="0" dirty="0">
                          <a:solidFill>
                            <a:srgbClr val="0070C0"/>
                          </a:solidFill>
                          <a:latin typeface="Times New Roman"/>
                          <a:ea typeface="Times New Roman"/>
                          <a:cs typeface="Times New Roman"/>
                        </a:rPr>
                        <a:t>-</a:t>
                      </a:r>
                    </a:p>
                    <a:p>
                      <a:pPr algn="ctr">
                        <a:spcAft>
                          <a:spcPts val="0"/>
                        </a:spcAft>
                      </a:pPr>
                      <a:r>
                        <a:rPr lang="ru-RU" sz="1800" b="0" dirty="0">
                          <a:solidFill>
                            <a:srgbClr val="0070C0"/>
                          </a:solidFill>
                          <a:latin typeface="Times New Roman"/>
                          <a:ea typeface="Times New Roman"/>
                          <a:cs typeface="Times New Roman"/>
                        </a:rPr>
                        <a:t>4</a:t>
                      </a:r>
                    </a:p>
                    <a:p>
                      <a:pPr algn="ctr">
                        <a:spcAft>
                          <a:spcPts val="0"/>
                        </a:spcAft>
                      </a:pPr>
                      <a:r>
                        <a:rPr lang="ru-RU" sz="1800" b="0" dirty="0">
                          <a:solidFill>
                            <a:srgbClr val="0070C0"/>
                          </a:solidFill>
                          <a:latin typeface="Times New Roman"/>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1</a:t>
                      </a:r>
                    </a:p>
                    <a:p>
                      <a:pPr algn="ctr">
                        <a:spcAft>
                          <a:spcPts val="0"/>
                        </a:spcAft>
                      </a:pPr>
                      <a:r>
                        <a:rPr lang="ru-RU" sz="1800" b="0" dirty="0">
                          <a:solidFill>
                            <a:srgbClr val="0070C0"/>
                          </a:solidFill>
                          <a:latin typeface="Times New Roman"/>
                          <a:ea typeface="Times New Roman"/>
                          <a:cs typeface="Times New Roman"/>
                        </a:rPr>
                        <a:t>2</a:t>
                      </a:r>
                    </a:p>
                    <a:p>
                      <a:pPr algn="ctr">
                        <a:spcAft>
                          <a:spcPts val="0"/>
                        </a:spcAft>
                      </a:pPr>
                      <a:r>
                        <a:rPr lang="ru-RU" sz="1800" b="0" dirty="0">
                          <a:solidFill>
                            <a:srgbClr val="0070C0"/>
                          </a:solidFill>
                          <a:latin typeface="Times New Roman"/>
                          <a:ea typeface="Times New Roman"/>
                          <a:cs typeface="Times New Roman"/>
                        </a:rPr>
                        <a:t>3</a:t>
                      </a:r>
                    </a:p>
                    <a:p>
                      <a:pPr algn="ctr">
                        <a:spcAft>
                          <a:spcPts val="0"/>
                        </a:spcAft>
                      </a:pPr>
                      <a:r>
                        <a:rPr lang="ru-RU" sz="1800" b="0" dirty="0">
                          <a:solidFill>
                            <a:srgbClr val="0070C0"/>
                          </a:solidFill>
                          <a:latin typeface="Times New Roman"/>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a:t>
                      </a:r>
                    </a:p>
                    <a:p>
                      <a:pPr algn="ctr">
                        <a:spcAft>
                          <a:spcPts val="0"/>
                        </a:spcAft>
                      </a:pPr>
                      <a:r>
                        <a:rPr lang="ru-RU" sz="1800" b="0" dirty="0">
                          <a:solidFill>
                            <a:srgbClr val="0070C0"/>
                          </a:solidFill>
                          <a:latin typeface="Times New Roman"/>
                          <a:ea typeface="Times New Roman"/>
                          <a:cs typeface="Times New Roman"/>
                        </a:rPr>
                        <a:t>3</a:t>
                      </a:r>
                    </a:p>
                    <a:p>
                      <a:pPr algn="ctr">
                        <a:spcAft>
                          <a:spcPts val="0"/>
                        </a:spcAft>
                      </a:pPr>
                      <a:r>
                        <a:rPr lang="ru-RU" sz="1800" b="0" dirty="0">
                          <a:solidFill>
                            <a:srgbClr val="0070C0"/>
                          </a:solidFill>
                          <a:latin typeface="Times New Roman"/>
                          <a:ea typeface="Times New Roman"/>
                          <a:cs typeface="Times New Roman"/>
                        </a:rPr>
                        <a:t>3</a:t>
                      </a:r>
                    </a:p>
                    <a:p>
                      <a:pPr algn="ctr">
                        <a:spcAft>
                          <a:spcPts val="0"/>
                        </a:spcAft>
                      </a:pPr>
                      <a:r>
                        <a:rPr lang="ru-RU" sz="1800" b="0" dirty="0">
                          <a:solidFill>
                            <a:srgbClr val="0070C0"/>
                          </a:solidFill>
                          <a:latin typeface="Times New Roman"/>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1</a:t>
                      </a:r>
                    </a:p>
                    <a:p>
                      <a:pPr algn="ctr">
                        <a:spcAft>
                          <a:spcPts val="0"/>
                        </a:spcAft>
                      </a:pPr>
                      <a:r>
                        <a:rPr lang="ru-RU" sz="1800" b="0" dirty="0">
                          <a:solidFill>
                            <a:srgbClr val="0070C0"/>
                          </a:solidFill>
                          <a:latin typeface="Times New Roman"/>
                          <a:ea typeface="Times New Roman"/>
                          <a:cs typeface="Times New Roman"/>
                        </a:rPr>
                        <a:t>3</a:t>
                      </a:r>
                    </a:p>
                    <a:p>
                      <a:pPr algn="ctr">
                        <a:spcAft>
                          <a:spcPts val="0"/>
                        </a:spcAft>
                      </a:pPr>
                      <a:r>
                        <a:rPr lang="ru-RU" sz="1800" b="0" dirty="0">
                          <a:solidFill>
                            <a:srgbClr val="0070C0"/>
                          </a:solidFill>
                          <a:latin typeface="Times New Roman"/>
                          <a:ea typeface="Times New Roman"/>
                          <a:cs typeface="Times New Roman"/>
                        </a:rPr>
                        <a:t>2</a:t>
                      </a:r>
                    </a:p>
                    <a:p>
                      <a:pPr algn="ctr">
                        <a:spcAft>
                          <a:spcPts val="0"/>
                        </a:spcAft>
                      </a:pPr>
                      <a:r>
                        <a:rPr lang="ru-RU" sz="1800" b="0" dirty="0">
                          <a:solidFill>
                            <a:srgbClr val="0070C0"/>
                          </a:solidFill>
                          <a:latin typeface="Times New Roman"/>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800" b="0" dirty="0">
                          <a:solidFill>
                            <a:srgbClr val="0070C0"/>
                          </a:solidFill>
                          <a:latin typeface="Times New Roman"/>
                          <a:ea typeface="Times New Roman"/>
                          <a:cs typeface="Times New Roman"/>
                        </a:rPr>
                        <a:t>1</a:t>
                      </a:r>
                    </a:p>
                    <a:p>
                      <a:pPr algn="ctr">
                        <a:spcAft>
                          <a:spcPts val="0"/>
                        </a:spcAft>
                      </a:pPr>
                      <a:r>
                        <a:rPr lang="ru-RU" sz="1800" b="0" dirty="0">
                          <a:solidFill>
                            <a:srgbClr val="0070C0"/>
                          </a:solidFill>
                          <a:latin typeface="Times New Roman"/>
                          <a:ea typeface="Times New Roman"/>
                          <a:cs typeface="Times New Roman"/>
                        </a:rPr>
                        <a:t>3</a:t>
                      </a:r>
                    </a:p>
                    <a:p>
                      <a:pPr algn="ctr">
                        <a:spcAft>
                          <a:spcPts val="0"/>
                        </a:spcAft>
                      </a:pPr>
                      <a:r>
                        <a:rPr lang="ru-RU" sz="1800" b="0" dirty="0">
                          <a:solidFill>
                            <a:srgbClr val="0070C0"/>
                          </a:solidFill>
                          <a:latin typeface="Times New Roman"/>
                          <a:ea typeface="Times New Roman"/>
                          <a:cs typeface="Times New Roman"/>
                        </a:rPr>
                        <a:t>2</a:t>
                      </a:r>
                    </a:p>
                    <a:p>
                      <a:pPr algn="ctr">
                        <a:spcAft>
                          <a:spcPts val="0"/>
                        </a:spcAft>
                      </a:pPr>
                      <a:r>
                        <a:rPr lang="ru-RU" sz="1800" b="0" dirty="0">
                          <a:solidFill>
                            <a:srgbClr val="0070C0"/>
                          </a:solidFill>
                          <a:latin typeface="Times New Roman"/>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601" name="Rectangle 1"/>
          <p:cNvSpPr>
            <a:spLocks noChangeArrowheads="1"/>
          </p:cNvSpPr>
          <p:nvPr/>
        </p:nvSpPr>
        <p:spPr bwMode="auto">
          <a:xfrm>
            <a:off x="1058069" y="285728"/>
            <a:ext cx="8111067" cy="218521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2000" b="1" i="1"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Результаты ГИА в 9 классе</a:t>
            </a:r>
            <a:endParaRPr kumimoji="0" lang="ru-RU" sz="20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2016-2017 учебном году учащимся 9 класса для получения аттестата необходимо было сдать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два обязательных письменных экзамена по русскому языку и математике и 2 экзамена по выбору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из числа предметов, изучающихся в 9 классе по учебному плану. В данном учебном году разброс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предметов для экзаменов по выбору был не очень большой, больше всего сдавало обществознание (5),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далее шли  информатика и ИКТ (1), английский язык (1), химия (4),  история (1).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1" i="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Итоги экзаменов по 9  классу: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02" name="Rectangle 2"/>
          <p:cNvSpPr>
            <a:spLocks noChangeArrowheads="1"/>
          </p:cNvSpPr>
          <p:nvPr/>
        </p:nvSpPr>
        <p:spPr bwMode="auto">
          <a:xfrm>
            <a:off x="928662" y="4929198"/>
            <a:ext cx="8508355" cy="181588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Из таблицы видно, что в 9 классе письменный экзамен по русскому языку и математике сдали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 положительным результатом все 100% выпускников. Если же анализировать результаты,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сопоставляя экзаменационные оценки с годовыми, то получается, что по русскому языку</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годовую оценку подтвердили – 4 чел.,  повысили – 1 чел, понизили – 1 чел.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Наблюдается несоответствие успеваемости в течение учебного года и результата экзамена.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 математике  экзаменационной оценкой подтвердили годовую оценку – 4 чел, повысили – 2 человека,</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понизивших оценку –нет. Наблюдается 33,33% несовпадения в годовых, экзаменационных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итоговых оценках учащихся по русскому языку и математике.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000232" y="1142984"/>
          <a:ext cx="6438903" cy="5120640"/>
        </p:xfrm>
        <a:graphic>
          <a:graphicData uri="http://schemas.openxmlformats.org/drawingml/2006/table">
            <a:tbl>
              <a:tblPr/>
              <a:tblGrid>
                <a:gridCol w="2098681"/>
                <a:gridCol w="1639488"/>
                <a:gridCol w="1350367"/>
                <a:gridCol w="1350367"/>
              </a:tblGrid>
              <a:tr h="243840">
                <a:tc>
                  <a:txBody>
                    <a:bodyPr/>
                    <a:lstStyle/>
                    <a:p>
                      <a:pPr algn="ctr">
                        <a:spcAft>
                          <a:spcPts val="0"/>
                        </a:spcAft>
                      </a:pPr>
                      <a:r>
                        <a:rPr lang="ru-RU" sz="1600" dirty="0">
                          <a:solidFill>
                            <a:srgbClr val="0070C0"/>
                          </a:solidFill>
                          <a:latin typeface="Times New Roman"/>
                          <a:ea typeface="Times New Roman"/>
                          <a:cs typeface="Times New Roman"/>
                        </a:rPr>
                        <a:t>Предмет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Количество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Результат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Экзамен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4">
                  <a:txBody>
                    <a:bodyPr/>
                    <a:lstStyle/>
                    <a:p>
                      <a:pPr>
                        <a:spcAft>
                          <a:spcPts val="0"/>
                        </a:spcAft>
                      </a:pPr>
                      <a:r>
                        <a:rPr lang="ru-RU" sz="1600" dirty="0">
                          <a:solidFill>
                            <a:srgbClr val="0070C0"/>
                          </a:solidFill>
                          <a:latin typeface="Times New Roman"/>
                          <a:ea typeface="Times New Roman"/>
                          <a:cs typeface="Times New Roman"/>
                        </a:rPr>
                        <a:t>Обществознание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ru-RU" sz="1600">
                          <a:solidFill>
                            <a:srgbClr val="0070C0"/>
                          </a:solidFill>
                          <a:latin typeface="Times New Roman"/>
                          <a:ea typeface="Times New Roman"/>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4">
                  <a:txBody>
                    <a:bodyPr/>
                    <a:lstStyle/>
                    <a:p>
                      <a:pPr>
                        <a:spcAft>
                          <a:spcPts val="0"/>
                        </a:spcAft>
                      </a:pPr>
                      <a:r>
                        <a:rPr lang="ru-RU" sz="1600" dirty="0">
                          <a:solidFill>
                            <a:srgbClr val="0070C0"/>
                          </a:solidFill>
                          <a:latin typeface="Times New Roman"/>
                          <a:ea typeface="Times New Roman"/>
                          <a:cs typeface="Times New Roman"/>
                        </a:rPr>
                        <a:t>Информатика и ИКТ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ru-RU" sz="1600" dirty="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4">
                  <a:txBody>
                    <a:bodyPr/>
                    <a:lstStyle/>
                    <a:p>
                      <a:pPr>
                        <a:spcAft>
                          <a:spcPts val="0"/>
                        </a:spcAft>
                      </a:pPr>
                      <a:r>
                        <a:rPr lang="ru-RU" sz="1600">
                          <a:solidFill>
                            <a:srgbClr val="0070C0"/>
                          </a:solidFill>
                          <a:latin typeface="Times New Roman"/>
                          <a:ea typeface="Times New Roman"/>
                          <a:cs typeface="Times New Roman"/>
                        </a:rPr>
                        <a:t>Химия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ru-RU" sz="1600" dirty="0">
                          <a:solidFill>
                            <a:srgbClr val="0070C0"/>
                          </a:solidFill>
                          <a:latin typeface="Times New Roman"/>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4">
                  <a:txBody>
                    <a:bodyPr/>
                    <a:lstStyle/>
                    <a:p>
                      <a:pPr>
                        <a:spcAft>
                          <a:spcPts val="0"/>
                        </a:spcAft>
                      </a:pPr>
                      <a:r>
                        <a:rPr lang="ru-RU" sz="1600">
                          <a:solidFill>
                            <a:srgbClr val="0070C0"/>
                          </a:solidFill>
                          <a:latin typeface="Times New Roman"/>
                          <a:ea typeface="Times New Roman"/>
                          <a:cs typeface="Times New Roman"/>
                        </a:rPr>
                        <a:t>История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ru-RU" sz="160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dirty="0">
                          <a:solidFill>
                            <a:srgbClr val="0070C0"/>
                          </a:solidFill>
                          <a:latin typeface="Times New Roman"/>
                          <a:ea typeface="Times New Roman"/>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dirty="0">
                          <a:solidFill>
                            <a:srgbClr val="0070C0"/>
                          </a:solidFill>
                          <a:latin typeface="Times New Roman"/>
                          <a:ea typeface="Times New Roman"/>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4">
                  <a:txBody>
                    <a:bodyPr/>
                    <a:lstStyle/>
                    <a:p>
                      <a:pPr>
                        <a:spcAft>
                          <a:spcPts val="0"/>
                        </a:spcAft>
                      </a:pPr>
                      <a:r>
                        <a:rPr lang="ru-RU" sz="1600">
                          <a:solidFill>
                            <a:srgbClr val="0070C0"/>
                          </a:solidFill>
                          <a:latin typeface="Times New Roman"/>
                          <a:ea typeface="Times New Roman"/>
                          <a:cs typeface="Times New Roman"/>
                        </a:rPr>
                        <a:t>Английский язык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spcAft>
                          <a:spcPts val="0"/>
                        </a:spcAft>
                      </a:pPr>
                      <a:r>
                        <a:rPr lang="ru-RU" sz="160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a:solidFill>
                            <a:srgbClr val="0070C0"/>
                          </a:solidFill>
                          <a:latin typeface="Times New Roman"/>
                          <a:ea typeface="Times New Roman"/>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algn="ctr">
                        <a:spcAft>
                          <a:spcPts val="0"/>
                        </a:spcAft>
                      </a:pPr>
                      <a:r>
                        <a:rPr lang="ru-RU" sz="1600">
                          <a:solidFill>
                            <a:srgbClr val="0070C0"/>
                          </a:solidFill>
                          <a:latin typeface="Times New Roman"/>
                          <a:ea typeface="Times New Roman"/>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dirty="0">
                          <a:solidFill>
                            <a:srgbClr val="0070C0"/>
                          </a:solidFill>
                          <a:latin typeface="Times New Roman"/>
                          <a:ea typeface="Times New Roman"/>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4273" name="Rectangle 1"/>
          <p:cNvSpPr>
            <a:spLocks noChangeArrowheads="1"/>
          </p:cNvSpPr>
          <p:nvPr/>
        </p:nvSpPr>
        <p:spPr bwMode="auto">
          <a:xfrm>
            <a:off x="2000232" y="714356"/>
            <a:ext cx="652287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Результаты экзаменов по выбору представлены в таблице:</a:t>
            </a:r>
            <a:endParaRPr kumimoji="0" lang="ru-RU" b="1"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1928794" y="1714488"/>
          <a:ext cx="6357982" cy="4071966"/>
        </p:xfrm>
        <a:graphic>
          <a:graphicData uri="http://schemas.openxmlformats.org/drawingml/2006/chart">
            <c:chart xmlns:c="http://schemas.openxmlformats.org/drawingml/2006/chart" xmlns:r="http://schemas.openxmlformats.org/officeDocument/2006/relationships" r:id="rId2"/>
          </a:graphicData>
        </a:graphic>
      </p:graphicFrame>
      <p:sp>
        <p:nvSpPr>
          <p:cNvPr id="55297" name="Rectangle 1"/>
          <p:cNvSpPr>
            <a:spLocks noChangeArrowheads="1"/>
          </p:cNvSpPr>
          <p:nvPr/>
        </p:nvSpPr>
        <p:spPr bwMode="auto">
          <a:xfrm>
            <a:off x="2857488" y="571480"/>
            <a:ext cx="5288884"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2000" b="1" i="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Сравнительный анализ </a:t>
            </a:r>
            <a:r>
              <a:rPr kumimoji="0" lang="ru-RU" sz="2000" b="1" i="1" u="sng"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рузультатов</a:t>
            </a:r>
            <a:r>
              <a:rPr kumimoji="0" lang="ru-RU" sz="2000" b="1" i="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ОГЭ </a:t>
            </a:r>
          </a:p>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2000" b="1" i="1"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 3 года</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1214414" y="1857364"/>
          <a:ext cx="7143799" cy="3962400"/>
        </p:xfrm>
        <a:graphic>
          <a:graphicData uri="http://schemas.openxmlformats.org/drawingml/2006/table">
            <a:tbl>
              <a:tblPr/>
              <a:tblGrid>
                <a:gridCol w="1840926"/>
                <a:gridCol w="1189615"/>
                <a:gridCol w="1191142"/>
                <a:gridCol w="1514889"/>
                <a:gridCol w="1407227"/>
              </a:tblGrid>
              <a:tr h="692785">
                <a:tc>
                  <a:txBody>
                    <a:bodyPr/>
                    <a:lstStyle/>
                    <a:p>
                      <a:pPr algn="ctr">
                        <a:spcAft>
                          <a:spcPts val="0"/>
                        </a:spcAft>
                      </a:pPr>
                      <a:r>
                        <a:rPr lang="ru-RU" sz="2000" dirty="0">
                          <a:latin typeface="Times New Roman"/>
                          <a:ea typeface="Times New Roman"/>
                          <a:cs typeface="Times New Roman"/>
                        </a:rPr>
                        <a:t>Предмет для ГИА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Средний балл по школе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Средний балл</a:t>
                      </a:r>
                    </a:p>
                    <a:p>
                      <a:pPr algn="ctr">
                        <a:spcAft>
                          <a:spcPts val="0"/>
                        </a:spcAft>
                      </a:pPr>
                      <a:r>
                        <a:rPr lang="ru-RU" sz="2000">
                          <a:latin typeface="Times New Roman"/>
                          <a:ea typeface="Times New Roman"/>
                          <a:cs typeface="Times New Roman"/>
                        </a:rPr>
                        <a:t>по району</a:t>
                      </a:r>
                    </a:p>
                    <a:p>
                      <a:pPr algn="ctr">
                        <a:spcAft>
                          <a:spcPts val="0"/>
                        </a:spcAft>
                      </a:pPr>
                      <a:r>
                        <a:rPr lang="ru-RU" sz="2000">
                          <a:latin typeface="Times New Roman"/>
                          <a:ea typeface="Times New Roman"/>
                          <a:cs typeface="Times New Roman"/>
                        </a:rPr>
                        <a:t>(ответы/отметка)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Средний балл</a:t>
                      </a:r>
                    </a:p>
                    <a:p>
                      <a:pPr algn="ctr">
                        <a:spcAft>
                          <a:spcPts val="0"/>
                        </a:spcAft>
                      </a:pPr>
                      <a:r>
                        <a:rPr lang="ru-RU" sz="2000">
                          <a:latin typeface="Times New Roman"/>
                          <a:ea typeface="Times New Roman"/>
                          <a:cs typeface="Times New Roman"/>
                        </a:rPr>
                        <a:t>по РТ</a:t>
                      </a:r>
                    </a:p>
                    <a:p>
                      <a:pPr algn="ctr">
                        <a:spcAft>
                          <a:spcPts val="0"/>
                        </a:spcAft>
                      </a:pPr>
                      <a:r>
                        <a:rPr lang="ru-RU" sz="2000">
                          <a:latin typeface="Times New Roman"/>
                          <a:ea typeface="Times New Roman"/>
                          <a:cs typeface="Times New Roman"/>
                        </a:rPr>
                        <a:t>(ответы/отметка)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ru-RU" sz="2000" dirty="0">
                          <a:latin typeface="Times New Roman"/>
                          <a:ea typeface="Times New Roman"/>
                          <a:cs typeface="Times New Roman"/>
                        </a:rPr>
                        <a:t>Обществознание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3,38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ru-RU" sz="2000">
                          <a:latin typeface="Times New Roman"/>
                          <a:ea typeface="Times New Roman"/>
                          <a:cs typeface="Times New Roman"/>
                        </a:rPr>
                        <a:t>Английский язык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4,17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ru-RU" sz="2000">
                          <a:latin typeface="Times New Roman"/>
                          <a:ea typeface="Times New Roman"/>
                          <a:cs typeface="Times New Roman"/>
                        </a:rPr>
                        <a:t>Информатика и ИКТ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3,72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ru-RU" sz="2000">
                          <a:latin typeface="Times New Roman"/>
                          <a:ea typeface="Times New Roman"/>
                          <a:cs typeface="Times New Roman"/>
                        </a:rPr>
                        <a:t>Химия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4,25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ru-RU" sz="2000">
                          <a:latin typeface="Times New Roman"/>
                          <a:ea typeface="Times New Roman"/>
                          <a:cs typeface="Times New Roman"/>
                        </a:rPr>
                        <a:t>История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a:latin typeface="Times New Roman"/>
                          <a:ea typeface="Times New Roman"/>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2000" dirty="0">
                          <a:latin typeface="Times New Roman"/>
                          <a:ea typeface="Times New Roman"/>
                          <a:cs typeface="Times New Roman"/>
                        </a:rPr>
                        <a:t>3,27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6322" name="Rectangle 2"/>
          <p:cNvSpPr>
            <a:spLocks noChangeArrowheads="1"/>
          </p:cNvSpPr>
          <p:nvPr/>
        </p:nvSpPr>
        <p:spPr bwMode="auto">
          <a:xfrm>
            <a:off x="714348" y="928670"/>
            <a:ext cx="756534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Предметы для сдачи ОГЭ по выбору </a:t>
            </a:r>
          </a:p>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(данные о выборе учащихся и средний балл)</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2857488" y="500042"/>
            <a:ext cx="337637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ru-RU" b="1" i="1"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Результаты ГИА в 11 классе</a:t>
            </a:r>
            <a:endParaRPr kumimoji="0" lang="ru-RU" b="0" i="0" u="none" strike="noStrike" cap="none" normalizeH="0" baseline="0" dirty="0" smtClean="0">
              <a:ln>
                <a:noFill/>
              </a:ln>
              <a:solidFill>
                <a:srgbClr val="FF0000"/>
              </a:solidFill>
              <a:effectLst/>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1285852" y="1214422"/>
          <a:ext cx="7572427" cy="3443456"/>
        </p:xfrm>
        <a:graphic>
          <a:graphicData uri="http://schemas.openxmlformats.org/drawingml/2006/table">
            <a:tbl>
              <a:tblPr/>
              <a:tblGrid>
                <a:gridCol w="307517"/>
                <a:gridCol w="1558557"/>
                <a:gridCol w="567935"/>
                <a:gridCol w="892470"/>
                <a:gridCol w="649070"/>
                <a:gridCol w="596483"/>
                <a:gridCol w="642942"/>
                <a:gridCol w="571504"/>
                <a:gridCol w="642942"/>
                <a:gridCol w="571504"/>
                <a:gridCol w="571503"/>
              </a:tblGrid>
              <a:tr h="837219">
                <a:tc>
                  <a:txBody>
                    <a:bodyPr/>
                    <a:lstStyle/>
                    <a:p>
                      <a:pPr algn="just">
                        <a:spcAft>
                          <a:spcPts val="0"/>
                        </a:spcAft>
                      </a:pPr>
                      <a:r>
                        <a:rPr lang="ru-RU" sz="1400" dirty="0">
                          <a:latin typeface="Times New Roman"/>
                          <a:ea typeface="Times New Roman"/>
                        </a:rPr>
                        <a:t>№</a:t>
                      </a:r>
                    </a:p>
                    <a:p>
                      <a:pPr algn="just">
                        <a:spcAft>
                          <a:spcPts val="0"/>
                        </a:spcAft>
                      </a:pPr>
                      <a:r>
                        <a:rPr lang="ru-RU" sz="1400" dirty="0" err="1">
                          <a:latin typeface="Times New Roman"/>
                          <a:ea typeface="Times New Roman"/>
                        </a:rPr>
                        <a:t>п</a:t>
                      </a:r>
                      <a:r>
                        <a:rPr lang="ru-RU" sz="1400" dirty="0">
                          <a:latin typeface="Times New Roman"/>
                          <a:ea typeface="Times New Roman"/>
                        </a:rPr>
                        <a:t>/</a:t>
                      </a:r>
                      <a:r>
                        <a:rPr lang="ru-RU" sz="1400" dirty="0" err="1">
                          <a:latin typeface="Times New Roman"/>
                          <a:ea typeface="Times New Roman"/>
                        </a:rPr>
                        <a:t>п</a:t>
                      </a:r>
                      <a:endParaRPr lang="ru-RU" sz="1400" dirty="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latin typeface="Times New Roman"/>
                          <a:ea typeface="Times New Roman"/>
                        </a:rPr>
                        <a:t>Предметы </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latin typeface="Times New Roman"/>
                          <a:ea typeface="Times New Roman"/>
                        </a:rPr>
                        <a:t>Средний балл по школе 2015г.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spcAft>
                          <a:spcPts val="0"/>
                        </a:spcAft>
                      </a:pPr>
                      <a:r>
                        <a:rPr lang="ru-RU" sz="1400">
                          <a:latin typeface="Times New Roman"/>
                          <a:ea typeface="Times New Roman"/>
                        </a:rPr>
                        <a:t>Средний балл по школе 2016г.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just">
                        <a:spcAft>
                          <a:spcPts val="0"/>
                        </a:spcAft>
                      </a:pPr>
                      <a:r>
                        <a:rPr lang="ru-RU" sz="1400">
                          <a:latin typeface="Times New Roman"/>
                          <a:ea typeface="Times New Roman"/>
                        </a:rPr>
                        <a:t>Средний балл по школе 2017г.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just">
                        <a:spcAft>
                          <a:spcPts val="0"/>
                        </a:spcAft>
                      </a:pPr>
                      <a:r>
                        <a:rPr lang="ru-RU" sz="1400">
                          <a:latin typeface="Times New Roman"/>
                          <a:ea typeface="Times New Roman"/>
                        </a:rPr>
                        <a:t>Средний балл по району</a:t>
                      </a:r>
                    </a:p>
                    <a:p>
                      <a:pPr algn="just">
                        <a:spcAft>
                          <a:spcPts val="0"/>
                        </a:spcAft>
                      </a:pPr>
                      <a:r>
                        <a:rPr lang="ru-RU" sz="1400">
                          <a:latin typeface="Times New Roman"/>
                          <a:ea typeface="Times New Roman"/>
                        </a:rPr>
                        <a:t>2015г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spcAft>
                          <a:spcPts val="0"/>
                        </a:spcAft>
                      </a:pPr>
                      <a:r>
                        <a:rPr lang="ru-RU" sz="1400">
                          <a:latin typeface="Times New Roman"/>
                          <a:ea typeface="Times New Roman"/>
                        </a:rPr>
                        <a:t>Средний балл по району</a:t>
                      </a:r>
                    </a:p>
                    <a:p>
                      <a:pPr algn="just">
                        <a:spcAft>
                          <a:spcPts val="0"/>
                        </a:spcAft>
                      </a:pPr>
                      <a:r>
                        <a:rPr lang="ru-RU" sz="1400">
                          <a:latin typeface="Times New Roman"/>
                          <a:ea typeface="Times New Roman"/>
                        </a:rPr>
                        <a:t>2016г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just">
                        <a:spcAft>
                          <a:spcPts val="0"/>
                        </a:spcAft>
                      </a:pPr>
                      <a:r>
                        <a:rPr lang="ru-RU" sz="1400">
                          <a:latin typeface="Times New Roman"/>
                          <a:ea typeface="Times New Roman"/>
                        </a:rPr>
                        <a:t>Средний балл по району</a:t>
                      </a:r>
                    </a:p>
                    <a:p>
                      <a:pPr algn="just">
                        <a:spcAft>
                          <a:spcPts val="0"/>
                        </a:spcAft>
                      </a:pPr>
                      <a:r>
                        <a:rPr lang="ru-RU" sz="1400">
                          <a:latin typeface="Times New Roman"/>
                          <a:ea typeface="Times New Roman"/>
                        </a:rPr>
                        <a:t>2017г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just">
                        <a:spcAft>
                          <a:spcPts val="0"/>
                        </a:spcAft>
                      </a:pPr>
                      <a:r>
                        <a:rPr lang="ru-RU" sz="1400">
                          <a:latin typeface="Times New Roman"/>
                          <a:ea typeface="Times New Roman"/>
                        </a:rPr>
                        <a:t>Средний балл по РТ</a:t>
                      </a:r>
                    </a:p>
                    <a:p>
                      <a:pPr algn="just">
                        <a:spcAft>
                          <a:spcPts val="0"/>
                        </a:spcAft>
                      </a:pPr>
                      <a:r>
                        <a:rPr lang="ru-RU" sz="1400">
                          <a:latin typeface="Times New Roman"/>
                          <a:ea typeface="Times New Roman"/>
                        </a:rPr>
                        <a:t>2015г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spcAft>
                          <a:spcPts val="0"/>
                        </a:spcAft>
                      </a:pPr>
                      <a:r>
                        <a:rPr lang="ru-RU" sz="1400">
                          <a:latin typeface="Times New Roman"/>
                          <a:ea typeface="Times New Roman"/>
                        </a:rPr>
                        <a:t>Средний балл по РТ</a:t>
                      </a:r>
                    </a:p>
                    <a:p>
                      <a:pPr algn="just">
                        <a:spcAft>
                          <a:spcPts val="0"/>
                        </a:spcAft>
                      </a:pPr>
                      <a:r>
                        <a:rPr lang="ru-RU" sz="1400">
                          <a:latin typeface="Times New Roman"/>
                          <a:ea typeface="Times New Roman"/>
                        </a:rPr>
                        <a:t>2016г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just">
                        <a:spcAft>
                          <a:spcPts val="0"/>
                        </a:spcAft>
                      </a:pPr>
                      <a:r>
                        <a:rPr lang="ru-RU" sz="1400">
                          <a:latin typeface="Times New Roman"/>
                          <a:ea typeface="Times New Roman"/>
                        </a:rPr>
                        <a:t>Средний балл по РТ</a:t>
                      </a:r>
                    </a:p>
                    <a:p>
                      <a:pPr algn="just">
                        <a:spcAft>
                          <a:spcPts val="0"/>
                        </a:spcAft>
                      </a:pPr>
                      <a:r>
                        <a:rPr lang="ru-RU" sz="1400">
                          <a:latin typeface="Times New Roman"/>
                          <a:ea typeface="Times New Roman"/>
                        </a:rPr>
                        <a:t>2017г</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34888">
                <a:tc>
                  <a:txBody>
                    <a:bodyPr/>
                    <a:lstStyle/>
                    <a:p>
                      <a:pPr algn="just">
                        <a:spcAft>
                          <a:spcPts val="0"/>
                        </a:spcAft>
                      </a:pPr>
                      <a:r>
                        <a:rPr lang="ru-RU" sz="1400">
                          <a:latin typeface="Times New Roman"/>
                          <a:ea typeface="Times New Roman"/>
                        </a:rPr>
                        <a:t>1.</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latin typeface="Times New Roman"/>
                          <a:ea typeface="Times New Roman"/>
                        </a:rPr>
                        <a:t>Русский язык</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latin typeface="Times New Roman"/>
                          <a:ea typeface="Times New Roman"/>
                        </a:rPr>
                        <a:t>60</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dirty="0">
                          <a:latin typeface="Times New Roman"/>
                          <a:ea typeface="Times New Roman"/>
                        </a:rPr>
                        <a:t>66</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400" dirty="0">
                          <a:latin typeface="Times New Roman"/>
                          <a:ea typeface="Times New Roman"/>
                        </a:rPr>
                        <a:t>75,5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dirty="0">
                          <a:latin typeface="Times New Roman"/>
                          <a:ea typeface="Times New Roman"/>
                        </a:rPr>
                        <a:t>64,78</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68</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a:latin typeface="Times New Roman"/>
                          <a:ea typeface="Times New Roman"/>
                        </a:rPr>
                        <a:t>69,42</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73,05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34888">
                <a:tc>
                  <a:txBody>
                    <a:bodyPr/>
                    <a:lstStyle/>
                    <a:p>
                      <a:pPr algn="just">
                        <a:spcAft>
                          <a:spcPts val="0"/>
                        </a:spcAft>
                      </a:pPr>
                      <a:r>
                        <a:rPr lang="ru-RU" sz="1400">
                          <a:latin typeface="Times New Roman"/>
                          <a:ea typeface="Times New Roman"/>
                        </a:rPr>
                        <a:t>2.</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latin typeface="Times New Roman"/>
                          <a:ea typeface="Times New Roman"/>
                        </a:rPr>
                        <a:t>Математика</a:t>
                      </a:r>
                    </a:p>
                    <a:p>
                      <a:pPr algn="just">
                        <a:spcAft>
                          <a:spcPts val="0"/>
                        </a:spcAft>
                      </a:pPr>
                      <a:r>
                        <a:rPr lang="ru-RU" sz="1400">
                          <a:latin typeface="Times New Roman"/>
                          <a:ea typeface="Times New Roman"/>
                        </a:rPr>
                        <a:t>(профиль) </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latin typeface="Times New Roman"/>
                          <a:ea typeface="Times New Roman"/>
                        </a:rPr>
                        <a:t>-</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39</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400">
                          <a:latin typeface="Times New Roman"/>
                          <a:ea typeface="Times New Roman"/>
                        </a:rPr>
                        <a:t>50,5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dirty="0">
                          <a:latin typeface="Times New Roman"/>
                          <a:ea typeface="Times New Roman"/>
                        </a:rPr>
                        <a:t>40</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dirty="0">
                          <a:latin typeface="Times New Roman"/>
                          <a:ea typeface="Times New Roman"/>
                        </a:rPr>
                        <a:t>52,52</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dirty="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a:latin typeface="Times New Roman"/>
                          <a:ea typeface="Times New Roman"/>
                        </a:rPr>
                        <a:t>50,31</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52,08</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34888">
                <a:tc>
                  <a:txBody>
                    <a:bodyPr/>
                    <a:lstStyle/>
                    <a:p>
                      <a:pPr algn="just">
                        <a:spcAft>
                          <a:spcPts val="0"/>
                        </a:spcAft>
                      </a:pPr>
                      <a:r>
                        <a:rPr lang="ru-RU" sz="1400">
                          <a:latin typeface="Times New Roman"/>
                          <a:ea typeface="Times New Roman"/>
                        </a:rPr>
                        <a:t>3.</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latin typeface="Times New Roman"/>
                          <a:ea typeface="Times New Roman"/>
                        </a:rPr>
                        <a:t>Математика</a:t>
                      </a:r>
                    </a:p>
                    <a:p>
                      <a:pPr algn="just">
                        <a:spcAft>
                          <a:spcPts val="0"/>
                        </a:spcAft>
                      </a:pPr>
                      <a:r>
                        <a:rPr lang="ru-RU" sz="1400">
                          <a:latin typeface="Times New Roman"/>
                          <a:ea typeface="Times New Roman"/>
                        </a:rPr>
                        <a:t>(база) </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latin typeface="Times New Roman"/>
                          <a:ea typeface="Times New Roman"/>
                        </a:rPr>
                        <a:t>4</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3,5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400">
                          <a:latin typeface="Times New Roman"/>
                          <a:ea typeface="Times New Roman"/>
                        </a:rPr>
                        <a:t>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kern="1200">
                          <a:solidFill>
                            <a:srgbClr val="000000"/>
                          </a:solidFill>
                          <a:latin typeface="Times New Roman"/>
                          <a:ea typeface="Times New Roman"/>
                        </a:rPr>
                        <a:t>3,63</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kern="1200">
                          <a:solidFill>
                            <a:srgbClr val="000000"/>
                          </a:solidFill>
                          <a:latin typeface="Times New Roman"/>
                          <a:ea typeface="Times New Roman"/>
                        </a:rPr>
                        <a:t>4,3</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kern="1200" dirty="0">
                        <a:solidFill>
                          <a:srgbClr val="000000"/>
                        </a:solidFill>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kern="1200" dirty="0">
                          <a:solidFill>
                            <a:srgbClr val="000000"/>
                          </a:solidFill>
                          <a:latin typeface="Times New Roman"/>
                          <a:ea typeface="Times New Roman"/>
                        </a:rPr>
                        <a:t>4,03</a:t>
                      </a:r>
                      <a:endParaRPr lang="ru-RU" sz="1400" dirty="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kern="1200" dirty="0">
                          <a:solidFill>
                            <a:srgbClr val="000000"/>
                          </a:solidFill>
                          <a:latin typeface="Times New Roman"/>
                          <a:ea typeface="Times New Roman"/>
                        </a:rPr>
                        <a:t>4,3</a:t>
                      </a:r>
                      <a:endParaRPr lang="ru-RU" sz="1400" dirty="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kern="1200">
                        <a:solidFill>
                          <a:srgbClr val="000000"/>
                        </a:solidFill>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34888">
                <a:tc>
                  <a:txBody>
                    <a:bodyPr/>
                    <a:lstStyle/>
                    <a:p>
                      <a:pPr algn="just">
                        <a:spcAft>
                          <a:spcPts val="0"/>
                        </a:spcAft>
                      </a:pPr>
                      <a:r>
                        <a:rPr lang="ru-RU" sz="1400">
                          <a:latin typeface="Times New Roman"/>
                          <a:ea typeface="Times New Roman"/>
                        </a:rPr>
                        <a:t>4.</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latin typeface="Times New Roman"/>
                          <a:ea typeface="Times New Roman"/>
                        </a:rPr>
                        <a:t>Обществознание </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latin typeface="Times New Roman"/>
                          <a:ea typeface="Times New Roman"/>
                        </a:rPr>
                        <a:t>-</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48</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400">
                          <a:latin typeface="Times New Roman"/>
                          <a:ea typeface="Times New Roman"/>
                        </a:rPr>
                        <a:t>58,5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a:latin typeface="Times New Roman"/>
                          <a:ea typeface="Times New Roman"/>
                        </a:rPr>
                        <a:t>49</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52,8</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a:latin typeface="Times New Roman"/>
                          <a:ea typeface="Times New Roman"/>
                        </a:rPr>
                        <a:t>55,89</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dirty="0">
                          <a:latin typeface="Times New Roman"/>
                          <a:ea typeface="Times New Roman"/>
                        </a:rPr>
                        <a:t>57,27</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dirty="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67444">
                <a:tc>
                  <a:txBody>
                    <a:bodyPr/>
                    <a:lstStyle/>
                    <a:p>
                      <a:pPr algn="just">
                        <a:spcAft>
                          <a:spcPts val="0"/>
                        </a:spcAft>
                      </a:pPr>
                      <a:r>
                        <a:rPr lang="ru-RU" sz="1400">
                          <a:latin typeface="Times New Roman"/>
                          <a:ea typeface="Times New Roman"/>
                        </a:rPr>
                        <a:t>5</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a:latin typeface="Times New Roman"/>
                          <a:ea typeface="Times New Roman"/>
                        </a:rPr>
                        <a:t>Физика</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400">
                          <a:latin typeface="Times New Roman"/>
                          <a:ea typeface="Times New Roman"/>
                        </a:rPr>
                        <a:t>-</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a:latin typeface="Times New Roman"/>
                          <a:ea typeface="Times New Roman"/>
                        </a:rPr>
                        <a:t>51</a:t>
                      </a: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ru-RU" sz="1400" kern="1200">
                          <a:solidFill>
                            <a:srgbClr val="000000"/>
                          </a:solidFill>
                          <a:latin typeface="Times New Roman"/>
                          <a:ea typeface="Times New Roman"/>
                        </a:rPr>
                        <a:t>43</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kern="1200">
                          <a:solidFill>
                            <a:srgbClr val="000000"/>
                          </a:solidFill>
                          <a:latin typeface="Times New Roman"/>
                          <a:ea typeface="Times New Roman"/>
                        </a:rPr>
                        <a:t>49</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kern="1200">
                          <a:solidFill>
                            <a:srgbClr val="000000"/>
                          </a:solidFill>
                          <a:latin typeface="Times New Roman"/>
                          <a:ea typeface="Times New Roman"/>
                        </a:rPr>
                        <a:t>51</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kern="1200">
                        <a:solidFill>
                          <a:srgbClr val="000000"/>
                        </a:solidFill>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spcAft>
                          <a:spcPts val="0"/>
                        </a:spcAft>
                      </a:pPr>
                      <a:r>
                        <a:rPr lang="ru-RU" sz="1400" kern="1200">
                          <a:solidFill>
                            <a:srgbClr val="000000"/>
                          </a:solidFill>
                          <a:latin typeface="Times New Roman"/>
                          <a:ea typeface="Times New Roman"/>
                        </a:rPr>
                        <a:t>55</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spcAft>
                          <a:spcPts val="0"/>
                        </a:spcAft>
                      </a:pPr>
                      <a:r>
                        <a:rPr lang="ru-RU" sz="1400" kern="1200">
                          <a:solidFill>
                            <a:srgbClr val="000000"/>
                          </a:solidFill>
                          <a:latin typeface="Times New Roman"/>
                          <a:ea typeface="Times New Roman"/>
                        </a:rPr>
                        <a:t>53,44</a:t>
                      </a:r>
                      <a:endParaRPr lang="ru-RU" sz="1400">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endParaRPr lang="ru-RU" sz="1400" kern="1200" dirty="0">
                        <a:solidFill>
                          <a:srgbClr val="000000"/>
                        </a:solidFill>
                        <a:latin typeface="Times New Roman"/>
                        <a:ea typeface="Times New Roman"/>
                      </a:endParaRPr>
                    </a:p>
                  </a:txBody>
                  <a:tcPr marL="62791" marR="627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bl>
          </a:graphicData>
        </a:graphic>
      </p:graphicFrame>
      <p:sp>
        <p:nvSpPr>
          <p:cNvPr id="5" name="Прямоугольник 4"/>
          <p:cNvSpPr/>
          <p:nvPr/>
        </p:nvSpPr>
        <p:spPr>
          <a:xfrm>
            <a:off x="1643042" y="5000636"/>
            <a:ext cx="6286544" cy="954107"/>
          </a:xfrm>
          <a:prstGeom prst="rect">
            <a:avLst/>
          </a:prstGeom>
        </p:spPr>
        <p:txBody>
          <a:bodyPr wrap="square">
            <a:spAutoFit/>
          </a:bodyPr>
          <a:lstStyle/>
          <a:p>
            <a:r>
              <a:rPr lang="ru-RU" sz="1400" dirty="0" smtClean="0">
                <a:latin typeface="Times New Roman" pitchFamily="18" charset="0"/>
                <a:cs typeface="Times New Roman" pitchFamily="18" charset="0"/>
              </a:rPr>
              <a:t>В сравнении с показателями по школе прошлого (2016) года  средний балл по школе идет на увеличение по русскому языку на 9,5 баллов, математике (база) на 1,5 б, (профиль) на 11,5 б, обществознанию на 10,5 б, идет на снижение по физике на 8 баллов</a:t>
            </a:r>
            <a:endParaRPr lang="ru-RU" sz="1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Гулия\Desktop\тукаевские чтения\100_1766.JPG"/>
          <p:cNvPicPr>
            <a:picLocks noChangeAspect="1" noChangeArrowheads="1"/>
          </p:cNvPicPr>
          <p:nvPr/>
        </p:nvPicPr>
        <p:blipFill>
          <a:blip r:embed="rId2" cstate="print">
            <a:extLst>
              <a:ext uri="{BEBA8EAE-BF5A-486C-A8C5-ECC9F3942E4B}">
                <a14:imgProps xmlns:a14="http://schemas.microsoft.com/office/drawing/2010/main" xmlns="">
                  <a14:imgLayer r:embed="rId9">
                    <a14:imgEffect>
                      <a14:sharpenSoften amount="50000"/>
                    </a14:imgEffect>
                  </a14:imgLayer>
                </a14:imgProps>
              </a:ext>
            </a:extLst>
          </a:blip>
          <a:srcRect/>
          <a:stretch>
            <a:fillRect/>
          </a:stretch>
        </p:blipFill>
        <p:spPr bwMode="auto">
          <a:xfrm>
            <a:off x="3275856" y="1124744"/>
            <a:ext cx="2736304" cy="1824697"/>
          </a:xfrm>
          <a:prstGeom prst="rect">
            <a:avLst/>
          </a:prstGeom>
          <a:ln>
            <a:noFill/>
          </a:ln>
          <a:effectLst>
            <a:softEdge rad="112500"/>
          </a:effectLst>
        </p:spPr>
      </p:pic>
      <p:pic>
        <p:nvPicPr>
          <p:cNvPr id="7170" name="Picture 2" descr="C:\Users\Гулия\Desktop\театр здоровья\Изображение 035.jpg"/>
          <p:cNvPicPr>
            <a:picLocks noChangeAspect="1" noChangeArrowheads="1"/>
          </p:cNvPicPr>
          <p:nvPr/>
        </p:nvPicPr>
        <p:blipFill>
          <a:blip r:embed="rId10" cstate="print"/>
          <a:srcRect/>
          <a:stretch>
            <a:fillRect/>
          </a:stretch>
        </p:blipFill>
        <p:spPr bwMode="auto">
          <a:xfrm>
            <a:off x="5724128" y="980728"/>
            <a:ext cx="3024336" cy="2090057"/>
          </a:xfrm>
          <a:prstGeom prst="rect">
            <a:avLst/>
          </a:prstGeom>
          <a:ln>
            <a:noFill/>
          </a:ln>
          <a:effectLst>
            <a:softEdge rad="112500"/>
          </a:effectLst>
        </p:spPr>
      </p:pic>
      <p:pic>
        <p:nvPicPr>
          <p:cNvPr id="7171" name="Picture 3" descr="C:\Users\Гулия\Desktop\театр здоровья\театр 010.JPG"/>
          <p:cNvPicPr>
            <a:picLocks noChangeAspect="1" noChangeArrowheads="1"/>
          </p:cNvPicPr>
          <p:nvPr/>
        </p:nvPicPr>
        <p:blipFill>
          <a:blip r:embed="rId11" cstate="print"/>
          <a:srcRect/>
          <a:stretch>
            <a:fillRect/>
          </a:stretch>
        </p:blipFill>
        <p:spPr bwMode="auto">
          <a:xfrm>
            <a:off x="539552" y="980728"/>
            <a:ext cx="3462649" cy="2146013"/>
          </a:xfrm>
          <a:prstGeom prst="rect">
            <a:avLst/>
          </a:prstGeom>
          <a:ln>
            <a:noFill/>
          </a:ln>
          <a:effectLst>
            <a:softEdge rad="112500"/>
          </a:effectLst>
        </p:spPr>
      </p:pic>
      <p:pic>
        <p:nvPicPr>
          <p:cNvPr id="3075" name="Picture 3"/>
          <p:cNvPicPr>
            <a:picLocks noChangeAspect="1" noChangeArrowheads="1"/>
          </p:cNvPicPr>
          <p:nvPr/>
        </p:nvPicPr>
        <p:blipFill>
          <a:blip r:embed="rId12" cstate="print"/>
          <a:srcRect/>
          <a:stretch>
            <a:fillRect/>
          </a:stretch>
        </p:blipFill>
        <p:spPr bwMode="auto">
          <a:xfrm rot="1016065">
            <a:off x="5738622" y="2788210"/>
            <a:ext cx="1267091" cy="1822316"/>
          </a:xfrm>
          <a:prstGeom prst="rect">
            <a:avLst/>
          </a:prstGeom>
          <a:noFill/>
          <a:ln w="9525">
            <a:noFill/>
            <a:miter lim="800000"/>
            <a:headEnd/>
            <a:tailEnd/>
          </a:ln>
        </p:spPr>
      </p:pic>
      <p:pic>
        <p:nvPicPr>
          <p:cNvPr id="3076" name="Picture 4"/>
          <p:cNvPicPr>
            <a:picLocks noChangeAspect="1" noChangeArrowheads="1"/>
          </p:cNvPicPr>
          <p:nvPr/>
        </p:nvPicPr>
        <p:blipFill>
          <a:blip r:embed="rId13" cstate="print"/>
          <a:srcRect/>
          <a:stretch>
            <a:fillRect/>
          </a:stretch>
        </p:blipFill>
        <p:spPr bwMode="auto">
          <a:xfrm rot="724004">
            <a:off x="4799788" y="4688650"/>
            <a:ext cx="1288411" cy="1631986"/>
          </a:xfrm>
          <a:prstGeom prst="rect">
            <a:avLst/>
          </a:prstGeom>
          <a:noFill/>
          <a:ln w="9525">
            <a:noFill/>
            <a:miter lim="800000"/>
            <a:headEnd/>
            <a:tailEnd/>
          </a:ln>
        </p:spPr>
      </p:pic>
      <p:sp>
        <p:nvSpPr>
          <p:cNvPr id="9" name="TextBox 8"/>
          <p:cNvSpPr txBox="1"/>
          <p:nvPr/>
        </p:nvSpPr>
        <p:spPr>
          <a:xfrm>
            <a:off x="0" y="1"/>
            <a:ext cx="9540551" cy="1877437"/>
          </a:xfrm>
          <a:prstGeom prst="rect">
            <a:avLst/>
          </a:prstGeom>
          <a:noFill/>
        </p:spPr>
        <p:txBody>
          <a:bodyPr wrap="square" rtlCol="0">
            <a:spAutoFit/>
          </a:bodyPr>
          <a:lstStyle/>
          <a:p>
            <a:pPr algn="ctr"/>
            <a:r>
              <a:rPr lang="ru-RU" sz="2800" b="1" dirty="0" smtClean="0">
                <a:solidFill>
                  <a:srgbClr val="FF0000"/>
                </a:solidFill>
                <a:effectLst>
                  <a:outerShdw blurRad="38100" dist="38100" dir="2700000" algn="tl">
                    <a:srgbClr val="000000"/>
                  </a:outerShdw>
                </a:effectLst>
                <a:latin typeface="Times New Roman" pitchFamily="18" charset="0"/>
                <a:cs typeface="Times New Roman" pitchFamily="18" charset="0"/>
              </a:rPr>
              <a:t>Критерием успешной работы являются участие и призовые места детей на различных конкурсах и олимпиадах.</a:t>
            </a:r>
            <a:r>
              <a:rPr lang="ru-RU" sz="3200" b="1" dirty="0" smtClean="0">
                <a:solidFill>
                  <a:srgbClr val="FF0000"/>
                </a:solidFill>
                <a:effectLst>
                  <a:outerShdw blurRad="38100" dist="38100" dir="2700000" algn="tl">
                    <a:srgbClr val="000000"/>
                  </a:outerShdw>
                </a:effectLst>
                <a:latin typeface="Times New Roman" pitchFamily="18" charset="0"/>
                <a:cs typeface="Times New Roman" pitchFamily="18" charset="0"/>
              </a:rPr>
              <a:t/>
            </a:r>
            <a:br>
              <a:rPr lang="ru-RU" sz="3200" b="1" dirty="0" smtClean="0">
                <a:solidFill>
                  <a:srgbClr val="FF0000"/>
                </a:solidFill>
                <a:effectLst>
                  <a:outerShdw blurRad="38100" dist="38100" dir="2700000" algn="tl">
                    <a:srgbClr val="000000"/>
                  </a:outerShdw>
                </a:effectLst>
                <a:latin typeface="Times New Roman" pitchFamily="18" charset="0"/>
                <a:cs typeface="Times New Roman" pitchFamily="18" charset="0"/>
              </a:rPr>
            </a:br>
            <a:endParaRPr lang="ru-RU" sz="3200" b="1" dirty="0">
              <a:ln w="1905"/>
              <a:solidFill>
                <a:srgbClr val="FF0000"/>
              </a:solidFill>
              <a:effectLst>
                <a:innerShdw blurRad="69850" dist="43180" dir="5400000">
                  <a:srgbClr val="000000">
                    <a:alpha val="65000"/>
                  </a:srgbClr>
                </a:innerShdw>
              </a:effectLst>
              <a:latin typeface="Monotype Corsiva" pitchFamily="66" charset="0"/>
            </a:endParaRPr>
          </a:p>
        </p:txBody>
      </p:sp>
      <p:pic>
        <p:nvPicPr>
          <p:cNvPr id="2" name="Picture 2" descr="C:\Users\Гулия\Documents\Scanned Documents\Рисунок (25).jpg"/>
          <p:cNvPicPr>
            <a:picLocks noChangeAspect="1" noChangeArrowheads="1"/>
          </p:cNvPicPr>
          <p:nvPr/>
        </p:nvPicPr>
        <p:blipFill>
          <a:blip r:embed="rId14" cstate="print"/>
          <a:srcRect/>
          <a:stretch>
            <a:fillRect/>
          </a:stretch>
        </p:blipFill>
        <p:spPr bwMode="auto">
          <a:xfrm rot="20653903">
            <a:off x="2660782" y="2866422"/>
            <a:ext cx="1380064" cy="1898010"/>
          </a:xfrm>
          <a:prstGeom prst="rect">
            <a:avLst/>
          </a:prstGeom>
          <a:noFill/>
        </p:spPr>
      </p:pic>
      <p:pic>
        <p:nvPicPr>
          <p:cNvPr id="3" name="Picture 3" descr="C:\Users\Гулия\Documents\Scanned Documents\Рисунок (24).jpg"/>
          <p:cNvPicPr>
            <a:picLocks noChangeAspect="1" noChangeArrowheads="1"/>
          </p:cNvPicPr>
          <p:nvPr/>
        </p:nvPicPr>
        <p:blipFill>
          <a:blip r:embed="rId15" cstate="print"/>
          <a:srcRect/>
          <a:stretch>
            <a:fillRect/>
          </a:stretch>
        </p:blipFill>
        <p:spPr bwMode="auto">
          <a:xfrm rot="20582504">
            <a:off x="2731352" y="4578926"/>
            <a:ext cx="1292027" cy="1776932"/>
          </a:xfrm>
          <a:prstGeom prst="rect">
            <a:avLst/>
          </a:prstGeom>
          <a:noFill/>
        </p:spPr>
      </p:pic>
      <p:pic>
        <p:nvPicPr>
          <p:cNvPr id="13" name="Picture 2" descr="C:\Users\Гулия\Documents\Scanned Documents\самад одаренные дети.jpeg"/>
          <p:cNvPicPr>
            <a:picLocks noChangeAspect="1" noChangeArrowheads="1"/>
          </p:cNvPicPr>
          <p:nvPr/>
        </p:nvPicPr>
        <p:blipFill>
          <a:blip r:embed="rId16" cstate="print">
            <a:extLst>
              <a:ext uri="{BEBA8EAE-BF5A-486C-A8C5-ECC9F3942E4B}">
                <a14:imgProps xmlns:a14="http://schemas.microsoft.com/office/drawing/2010/main" xmlns="">
                  <a14:imgLayer r:embed="rId17">
                    <a14:imgEffect>
                      <a14:sharpenSoften amount="50000"/>
                    </a14:imgEffect>
                  </a14:imgLayer>
                </a14:imgProps>
              </a:ext>
            </a:extLst>
          </a:blip>
          <a:srcRect/>
          <a:stretch>
            <a:fillRect/>
          </a:stretch>
        </p:blipFill>
        <p:spPr bwMode="auto">
          <a:xfrm>
            <a:off x="3643306" y="3571876"/>
            <a:ext cx="1958618" cy="122413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2" descr="E:\УГ 2015\сканер -грамоты\грамоты 028.jpg"/>
          <p:cNvPicPr>
            <a:picLocks noChangeAspect="1" noChangeArrowheads="1"/>
          </p:cNvPicPr>
          <p:nvPr/>
        </p:nvPicPr>
        <p:blipFill rotWithShape="1">
          <a:blip r:embed="rId18" cstate="print">
            <a:extLst>
              <a:ext uri="{BEBA8EAE-BF5A-486C-A8C5-ECC9F3942E4B}">
                <a14:imgProps xmlns="" xmlns:a14="http://schemas.microsoft.com/office/drawing/2010/main">
                  <a14:imgLayer r:embed="rId3">
                    <a14:imgEffect>
                      <a14:sharpenSoften amount="50000"/>
                    </a14:imgEffect>
                  </a14:imgLayer>
                </a14:imgProps>
              </a:ext>
            </a:extLst>
          </a:blip>
          <a:srcRect/>
          <a:stretch/>
        </p:blipFill>
        <p:spPr bwMode="auto">
          <a:xfrm>
            <a:off x="1214414" y="3500438"/>
            <a:ext cx="1654100" cy="2278062"/>
          </a:xfrm>
          <a:prstGeom prst="rect">
            <a:avLst/>
          </a:prstGeom>
          <a:noFill/>
          <a:ln w="9525">
            <a:noFill/>
            <a:miter lim="800000"/>
            <a:headEnd/>
            <a:tailEnd/>
          </a:ln>
        </p:spPr>
      </p:pic>
      <p:pic>
        <p:nvPicPr>
          <p:cNvPr id="15" name="Picture 5" descr="грам 001"/>
          <p:cNvPicPr>
            <a:picLocks noChangeAspect="1" noChangeArrowheads="1"/>
          </p:cNvPicPr>
          <p:nvPr/>
        </p:nvPicPr>
        <p:blipFill>
          <a:blip r:embed="rId19" cstate="print">
            <a:extLst>
              <a:ext uri="{BEBA8EAE-BF5A-486C-A8C5-ECC9F3942E4B}">
                <a14:imgProps xmlns="" xmlns:a14="http://schemas.microsoft.com/office/drawing/2010/main">
                  <a14:imgLayer r:embed="rId20">
                    <a14:imgEffect>
                      <a14:sharpenSoften amount="50000"/>
                    </a14:imgEffect>
                  </a14:imgLayer>
                </a14:imgProps>
              </a:ext>
            </a:extLst>
          </a:blip>
          <a:srcRect/>
          <a:stretch>
            <a:fillRect/>
          </a:stretch>
        </p:blipFill>
        <p:spPr bwMode="auto">
          <a:xfrm>
            <a:off x="7143768" y="3143248"/>
            <a:ext cx="1363663" cy="1874838"/>
          </a:xfrm>
          <a:prstGeom prst="rect">
            <a:avLst/>
          </a:prstGeom>
          <a:noFill/>
          <a:ln w="9525">
            <a:solidFill>
              <a:srgbClr val="00B050"/>
            </a:solidFill>
            <a:miter lim="800000"/>
            <a:headEnd/>
            <a:tailEnd/>
          </a:ln>
        </p:spPr>
      </p:pic>
      <p:pic>
        <p:nvPicPr>
          <p:cNvPr id="16" name="Picture 12" descr="E:\УГ 2015\фото - учитель года\Yold0134.preview.jpg"/>
          <p:cNvPicPr>
            <a:picLocks noChangeAspect="1" noChangeArrowheads="1"/>
          </p:cNvPicPr>
          <p:nvPr/>
        </p:nvPicPr>
        <p:blipFill>
          <a:blip r:embed="rId21" cstate="print"/>
          <a:srcRect/>
          <a:stretch>
            <a:fillRect/>
          </a:stretch>
        </p:blipFill>
        <p:spPr bwMode="auto">
          <a:xfrm>
            <a:off x="6286512" y="5072074"/>
            <a:ext cx="2260600" cy="1500188"/>
          </a:xfrm>
          <a:prstGeom prst="rect">
            <a:avLst/>
          </a:prstGeom>
          <a:noFill/>
          <a:ln w="38100">
            <a:solidFill>
              <a:srgbClr val="008000"/>
            </a:solidFill>
            <a:miter lim="800000"/>
            <a:headEnd/>
            <a:tailEnd/>
          </a:ln>
        </p:spPr>
      </p:pic>
    </p:spTree>
    <p:extLst>
      <p:ext uri="{BB962C8B-B14F-4D97-AF65-F5344CB8AC3E}">
        <p14:creationId xmlns:p14="http://schemas.microsoft.com/office/powerpoint/2010/main" xmlns="" val="162753805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457200" y="404664"/>
            <a:ext cx="8229600" cy="1224136"/>
          </a:xfrm>
        </p:spPr>
        <p:txBody>
          <a:bodyPr/>
          <a:lstStyle/>
          <a:p>
            <a:pPr algn="ctr">
              <a:defRPr/>
            </a:pPr>
            <a:r>
              <a:rPr lang="ru-RU" sz="2400" dirty="0" smtClean="0">
                <a:solidFill>
                  <a:schemeClr val="tx1"/>
                </a:solidFill>
                <a:latin typeface="Times New Roman" pitchFamily="18" charset="0"/>
                <a:cs typeface="Times New Roman" pitchFamily="18" charset="0"/>
              </a:rPr>
              <a:t>Победители и призеры Республиканской научно- практической конференции школьников «</a:t>
            </a:r>
            <a:r>
              <a:rPr lang="ru-RU" sz="2400" dirty="0" err="1" smtClean="0">
                <a:solidFill>
                  <a:schemeClr val="tx1"/>
                </a:solidFill>
                <a:latin typeface="Times New Roman" pitchFamily="18" charset="0"/>
                <a:cs typeface="Times New Roman" pitchFamily="18" charset="0"/>
              </a:rPr>
              <a:t>Онегинские</a:t>
            </a:r>
            <a:r>
              <a:rPr lang="ru-RU" sz="2400" dirty="0" smtClean="0">
                <a:solidFill>
                  <a:schemeClr val="tx1"/>
                </a:solidFill>
                <a:latin typeface="Times New Roman" pitchFamily="18" charset="0"/>
                <a:cs typeface="Times New Roman" pitchFamily="18" charset="0"/>
              </a:rPr>
              <a:t>  чтения» с 2012 года.</a:t>
            </a:r>
          </a:p>
        </p:txBody>
      </p:sp>
      <p:pic>
        <p:nvPicPr>
          <p:cNvPr id="25605" name="Picture 15" descr="C:\Users\Игорь\Desktop\мои документы\отчет на 6 тыс- 13г-14 год\достижения учителя- 2012- 2013 год для гранта\P1300004.JPG"/>
          <p:cNvPicPr>
            <a:picLocks noChangeAspect="1" noChangeArrowheads="1"/>
          </p:cNvPicPr>
          <p:nvPr/>
        </p:nvPicPr>
        <p:blipFill>
          <a:blip r:embed="rId2"/>
          <a:srcRect/>
          <a:stretch>
            <a:fillRect/>
          </a:stretch>
        </p:blipFill>
        <p:spPr bwMode="auto">
          <a:xfrm>
            <a:off x="1071539" y="1857364"/>
            <a:ext cx="2436224" cy="2571768"/>
          </a:xfrm>
          <a:prstGeom prst="rect">
            <a:avLst/>
          </a:prstGeom>
          <a:noFill/>
          <a:ln w="9525">
            <a:noFill/>
            <a:miter lim="800000"/>
            <a:headEnd/>
            <a:tailEnd/>
          </a:ln>
        </p:spPr>
      </p:pic>
      <p:pic>
        <p:nvPicPr>
          <p:cNvPr id="25606" name="Picture 10" descr="C:\Users\Игорь\Desktop\онегин.jpg"/>
          <p:cNvPicPr>
            <a:picLocks noChangeAspect="1" noChangeArrowheads="1"/>
          </p:cNvPicPr>
          <p:nvPr/>
        </p:nvPicPr>
        <p:blipFill>
          <a:blip r:embed="rId3"/>
          <a:srcRect/>
          <a:stretch>
            <a:fillRect/>
          </a:stretch>
        </p:blipFill>
        <p:spPr bwMode="auto">
          <a:xfrm>
            <a:off x="6000760" y="4429132"/>
            <a:ext cx="2571768" cy="1942138"/>
          </a:xfrm>
          <a:prstGeom prst="rect">
            <a:avLst/>
          </a:prstGeom>
          <a:noFill/>
          <a:ln w="9525">
            <a:noFill/>
            <a:miter lim="800000"/>
            <a:headEnd/>
            <a:tailEnd/>
          </a:ln>
        </p:spPr>
      </p:pic>
      <p:pic>
        <p:nvPicPr>
          <p:cNvPr id="25610" name="Picture 2" descr="C:\Users\Бишево1\Desktop\Новая папка (5)\2 и 3 Онегинс.jpg"/>
          <p:cNvPicPr>
            <a:picLocks noGrp="1" noChangeAspect="1" noChangeArrowheads="1"/>
          </p:cNvPicPr>
          <p:nvPr/>
        </p:nvPicPr>
        <p:blipFill>
          <a:blip r:embed="rId4"/>
          <a:srcRect/>
          <a:stretch>
            <a:fillRect/>
          </a:stretch>
        </p:blipFill>
        <p:spPr bwMode="auto">
          <a:xfrm>
            <a:off x="3714744" y="2714620"/>
            <a:ext cx="2143140" cy="2572352"/>
          </a:xfrm>
          <a:prstGeom prst="rect">
            <a:avLst/>
          </a:prstGeom>
          <a:noFill/>
          <a:ln w="9525">
            <a:noFill/>
            <a:miter lim="800000"/>
            <a:headEnd/>
            <a:tailEnd/>
          </a:ln>
        </p:spPr>
      </p:pic>
    </p:spTree>
  </p:cSld>
  <p:clrMapOvr>
    <a:masterClrMapping/>
  </p:clrMapOvr>
  <p:transition advClick="0" advTm="1500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285728"/>
            <a:ext cx="8258204" cy="1559096"/>
          </a:xfrm>
        </p:spPr>
        <p:txBody>
          <a:bodyPr>
            <a:noAutofit/>
          </a:bodyPr>
          <a:lstStyle/>
          <a:p>
            <a:pPr algn="ctr"/>
            <a:r>
              <a:rPr lang="ru-RU" b="1" dirty="0" smtClean="0">
                <a:solidFill>
                  <a:schemeClr val="tx2"/>
                </a:solidFill>
              </a:rPr>
              <a:t>      Основные задачи             воспитательной работы:</a:t>
            </a:r>
            <a:br>
              <a:rPr lang="ru-RU" b="1" dirty="0" smtClean="0">
                <a:solidFill>
                  <a:schemeClr val="tx2"/>
                </a:solidFill>
              </a:rPr>
            </a:br>
            <a:endParaRPr lang="ru-RU" b="1" dirty="0">
              <a:solidFill>
                <a:schemeClr val="tx2"/>
              </a:solidFill>
            </a:endParaRPr>
          </a:p>
        </p:txBody>
      </p:sp>
      <p:sp>
        <p:nvSpPr>
          <p:cNvPr id="3" name="Содержимое 2"/>
          <p:cNvSpPr>
            <a:spLocks noGrp="1"/>
          </p:cNvSpPr>
          <p:nvPr>
            <p:ph idx="1"/>
          </p:nvPr>
        </p:nvSpPr>
        <p:spPr>
          <a:xfrm>
            <a:off x="1000100" y="1600200"/>
            <a:ext cx="7748364" cy="4565104"/>
          </a:xfrm>
        </p:spPr>
        <p:txBody>
          <a:bodyPr>
            <a:normAutofit fontScale="32500" lnSpcReduction="20000"/>
          </a:bodyPr>
          <a:lstStyle/>
          <a:p>
            <a:pPr algn="just"/>
            <a:r>
              <a:rPr lang="ru-RU" sz="6000" b="1" dirty="0" smtClean="0">
                <a:solidFill>
                  <a:srgbClr val="7030A0"/>
                </a:solidFill>
              </a:rPr>
              <a:t>Взаимодействие участников педагогического процесса -педагогов, родителей, общественности, самих учащихся.</a:t>
            </a:r>
          </a:p>
          <a:p>
            <a:pPr algn="just"/>
            <a:r>
              <a:rPr lang="ru-RU" sz="6000" b="1" dirty="0" smtClean="0">
                <a:solidFill>
                  <a:srgbClr val="7030A0"/>
                </a:solidFill>
              </a:rPr>
              <a:t>Формирование у учащихся системы знаний о роли личности в истории и ее ответственности за мир, природу, окружающую среду, гражданское 'общество, коллектив, свою семью, за самого себя.</a:t>
            </a:r>
          </a:p>
          <a:p>
            <a:pPr algn="just"/>
            <a:r>
              <a:rPr lang="ru-RU" sz="6000" b="1" dirty="0" smtClean="0">
                <a:solidFill>
                  <a:srgbClr val="7030A0"/>
                </a:solidFill>
              </a:rPr>
              <a:t>Мониторинг и анализ качества воспитательной работы. Формирование взглядов, убеждений, мотивации поведения через увлекательные для учащихся формы работы.</a:t>
            </a:r>
          </a:p>
          <a:p>
            <a:pPr algn="just"/>
            <a:r>
              <a:rPr lang="ru-RU" sz="6000" b="1" dirty="0" smtClean="0">
                <a:solidFill>
                  <a:srgbClr val="7030A0"/>
                </a:solidFill>
              </a:rPr>
              <a:t>Развитие национального самосознания условиях учебного процесса, внеклассной деятельности учащихся.</a:t>
            </a:r>
          </a:p>
          <a:p>
            <a:pPr algn="just"/>
            <a:r>
              <a:rPr lang="ru-RU" sz="6000" b="1" dirty="0" smtClean="0">
                <a:solidFill>
                  <a:srgbClr val="7030A0"/>
                </a:solidFill>
              </a:rPr>
              <a:t>Формирование ответственности поведения, умения противостоять чуждым идеям и асоциальным проявлениям; развитие навыков здорового образа жизни, самодисциплины.</a:t>
            </a:r>
          </a:p>
          <a:p>
            <a:pPr algn="just"/>
            <a:r>
              <a:rPr lang="ru-RU" sz="6000" b="1" dirty="0" smtClean="0">
                <a:solidFill>
                  <a:srgbClr val="7030A0"/>
                </a:solidFill>
              </a:rPr>
              <a:t>Формирование любви к Родине и гордости за свою страну.</a:t>
            </a:r>
          </a:p>
          <a:p>
            <a:pPr algn="just"/>
            <a:endParaRPr lang="ru-RU" b="1" dirty="0">
              <a:solidFill>
                <a:srgbClr val="7030A0"/>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14338"/>
            <a:ext cx="8075240" cy="1143000"/>
          </a:xfrm>
        </p:spPr>
        <p:txBody>
          <a:bodyPr>
            <a:normAutofit fontScale="90000"/>
          </a:bodyPr>
          <a:lstStyle/>
          <a:p>
            <a:r>
              <a:rPr lang="ru-RU" sz="3600" b="1" dirty="0" smtClean="0">
                <a:solidFill>
                  <a:schemeClr val="tx2"/>
                </a:solidFill>
              </a:rPr>
              <a:t/>
            </a:r>
            <a:br>
              <a:rPr lang="ru-RU" sz="3600" b="1" dirty="0" smtClean="0">
                <a:solidFill>
                  <a:schemeClr val="tx2"/>
                </a:solidFill>
              </a:rPr>
            </a:br>
            <a:endParaRPr lang="ru-RU" sz="3600" b="1" dirty="0">
              <a:solidFill>
                <a:schemeClr val="tx2"/>
              </a:solidFill>
            </a:endParaRPr>
          </a:p>
        </p:txBody>
      </p:sp>
      <p:sp>
        <p:nvSpPr>
          <p:cNvPr id="3" name="Содержимое 2"/>
          <p:cNvSpPr>
            <a:spLocks noGrp="1"/>
          </p:cNvSpPr>
          <p:nvPr>
            <p:ph idx="1"/>
          </p:nvPr>
        </p:nvSpPr>
        <p:spPr>
          <a:xfrm>
            <a:off x="500034" y="428604"/>
            <a:ext cx="9371384" cy="5217443"/>
          </a:xfrm>
        </p:spPr>
        <p:txBody>
          <a:bodyPr>
            <a:normAutofit/>
          </a:bodyPr>
          <a:lstStyle/>
          <a:p>
            <a:pPr>
              <a:buNone/>
            </a:pPr>
            <a:r>
              <a:rPr lang="ru-RU" b="1" dirty="0" smtClean="0">
                <a:solidFill>
                  <a:srgbClr val="FF0000"/>
                </a:solidFill>
              </a:rPr>
              <a:t>Гражданско-патриотическое воспитание</a:t>
            </a:r>
            <a:endParaRPr lang="ru-RU" b="1" dirty="0">
              <a:solidFill>
                <a:srgbClr val="FF0000"/>
              </a:solidFill>
            </a:endParaRPr>
          </a:p>
        </p:txBody>
      </p:sp>
      <p:pic>
        <p:nvPicPr>
          <p:cNvPr id="4" name="Picture 7" descr="C:\Users\раис\Desktop\Раису\IMG_0519.JPG"/>
          <p:cNvPicPr>
            <a:picLocks noChangeAspect="1" noChangeArrowheads="1"/>
          </p:cNvPicPr>
          <p:nvPr/>
        </p:nvPicPr>
        <p:blipFill>
          <a:blip r:embed="rId2" cstate="print"/>
          <a:srcRect/>
          <a:stretch>
            <a:fillRect/>
          </a:stretch>
        </p:blipFill>
        <p:spPr bwMode="auto">
          <a:xfrm rot="21173565">
            <a:off x="521273" y="1442889"/>
            <a:ext cx="2952328" cy="2215833"/>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5" descr="E:\Отряд новый 28.03.15\IMG_0527.JPG"/>
          <p:cNvPicPr>
            <a:picLocks noChangeAspect="1" noChangeArrowheads="1"/>
          </p:cNvPicPr>
          <p:nvPr/>
        </p:nvPicPr>
        <p:blipFill>
          <a:blip r:embed="rId3" cstate="print"/>
          <a:srcRect/>
          <a:stretch>
            <a:fillRect/>
          </a:stretch>
        </p:blipFill>
        <p:spPr bwMode="auto">
          <a:xfrm rot="305970">
            <a:off x="5863874" y="1385298"/>
            <a:ext cx="2959844" cy="2298700"/>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6" descr="C:\Users\раис\Desktop\Раису\IMG_0057.JPG"/>
          <p:cNvPicPr>
            <a:picLocks noChangeAspect="1" noChangeArrowheads="1"/>
          </p:cNvPicPr>
          <p:nvPr/>
        </p:nvPicPr>
        <p:blipFill>
          <a:blip r:embed="rId4" cstate="print"/>
          <a:srcRect b="26429"/>
          <a:stretch>
            <a:fillRect/>
          </a:stretch>
        </p:blipFill>
        <p:spPr bwMode="auto">
          <a:xfrm rot="1117698">
            <a:off x="5788518" y="4383119"/>
            <a:ext cx="3131840" cy="1913929"/>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2" descr="C:\Users\раис\Desktop\Раису\IMG_0625.JPG"/>
          <p:cNvPicPr>
            <a:picLocks noChangeAspect="1" noChangeArrowheads="1"/>
          </p:cNvPicPr>
          <p:nvPr/>
        </p:nvPicPr>
        <p:blipFill>
          <a:blip r:embed="rId5" cstate="print"/>
          <a:srcRect/>
          <a:stretch>
            <a:fillRect/>
          </a:stretch>
        </p:blipFill>
        <p:spPr bwMode="auto">
          <a:xfrm rot="20903561">
            <a:off x="572943" y="4305155"/>
            <a:ext cx="3195225" cy="2088232"/>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4" descr="E:\SDC14798.JPG"/>
          <p:cNvPicPr>
            <a:picLocks noChangeAspect="1" noChangeArrowheads="1"/>
          </p:cNvPicPr>
          <p:nvPr/>
        </p:nvPicPr>
        <p:blipFill>
          <a:blip r:embed="rId6" cstate="print"/>
          <a:srcRect/>
          <a:stretch>
            <a:fillRect/>
          </a:stretch>
        </p:blipFill>
        <p:spPr bwMode="auto">
          <a:xfrm>
            <a:off x="3491880" y="1412776"/>
            <a:ext cx="2571750" cy="193040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2" descr="E:\раис\SDC15381.JPG"/>
          <p:cNvPicPr>
            <a:picLocks noChangeAspect="1" noChangeArrowheads="1"/>
          </p:cNvPicPr>
          <p:nvPr/>
        </p:nvPicPr>
        <p:blipFill>
          <a:blip r:embed="rId7" cstate="print"/>
          <a:srcRect/>
          <a:stretch>
            <a:fillRect/>
          </a:stretch>
        </p:blipFill>
        <p:spPr bwMode="auto">
          <a:xfrm>
            <a:off x="3635896" y="4437112"/>
            <a:ext cx="2643187" cy="1982787"/>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6" descr="E:\раис\SAM_9571.JPG"/>
          <p:cNvPicPr>
            <a:picLocks noChangeAspect="1" noChangeArrowheads="1"/>
          </p:cNvPicPr>
          <p:nvPr/>
        </p:nvPicPr>
        <p:blipFill>
          <a:blip r:embed="rId8" cstate="print"/>
          <a:srcRect/>
          <a:stretch>
            <a:fillRect/>
          </a:stretch>
        </p:blipFill>
        <p:spPr bwMode="auto">
          <a:xfrm>
            <a:off x="3707904" y="2924944"/>
            <a:ext cx="2304256" cy="1728193"/>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6" descr="E:\Раису\IMG_0862.JPG"/>
          <p:cNvPicPr>
            <a:picLocks noChangeAspect="1" noChangeArrowheads="1"/>
          </p:cNvPicPr>
          <p:nvPr/>
        </p:nvPicPr>
        <p:blipFill>
          <a:blip r:embed="rId9" cstate="print"/>
          <a:srcRect/>
          <a:stretch>
            <a:fillRect/>
          </a:stretch>
        </p:blipFill>
        <p:spPr bwMode="auto">
          <a:xfrm rot="370393">
            <a:off x="6156176" y="2924944"/>
            <a:ext cx="2306023" cy="1728192"/>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2" descr="D:\мустафина\гулия\фото для презент кл.рук\ye-QP3VsMf0.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619672" y="2924944"/>
            <a:ext cx="2304256" cy="1728192"/>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13" name="Picture 6" descr="Наши новости"/>
          <p:cNvPicPr>
            <a:picLocks noChangeAspect="1" noChangeArrowheads="1" noCrop="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596336" y="0"/>
            <a:ext cx="1152128" cy="115212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142852"/>
            <a:ext cx="9144000" cy="1066130"/>
          </a:xfrm>
        </p:spPr>
        <p:txBody>
          <a:bodyPr>
            <a:noAutofit/>
          </a:bodyPr>
          <a:lstStyle/>
          <a:p>
            <a:r>
              <a:rPr lang="ru-RU" sz="3200" b="1" dirty="0" smtClean="0">
                <a:solidFill>
                  <a:srgbClr val="FF0000"/>
                </a:solidFill>
                <a:latin typeface="+mn-lt"/>
              </a:rPr>
              <a:t>Нравственно-эстетическое воспитание </a:t>
            </a:r>
            <a:br>
              <a:rPr lang="ru-RU" sz="3200" b="1" dirty="0" smtClean="0">
                <a:solidFill>
                  <a:srgbClr val="FF0000"/>
                </a:solidFill>
                <a:latin typeface="+mn-lt"/>
              </a:rPr>
            </a:br>
            <a:endParaRPr lang="ru-RU" sz="3200" b="1" dirty="0">
              <a:solidFill>
                <a:srgbClr val="FF0000"/>
              </a:solidFill>
              <a:latin typeface="+mn-lt"/>
            </a:endParaRPr>
          </a:p>
        </p:txBody>
      </p:sp>
      <p:pic>
        <p:nvPicPr>
          <p:cNvPr id="5122" name="Picture 2" descr="F:\ФОТО\новый год 2016-2017\IMG_20161223_114825.jpg"/>
          <p:cNvPicPr>
            <a:picLocks noGrp="1" noChangeAspect="1" noChangeArrowheads="1"/>
          </p:cNvPicPr>
          <p:nvPr>
            <p:ph idx="1"/>
          </p:nvPr>
        </p:nvPicPr>
        <p:blipFill>
          <a:blip r:embed="rId3" cstate="print"/>
          <a:srcRect l="10594" r="13129" b="20898"/>
          <a:stretch>
            <a:fillRect/>
          </a:stretch>
        </p:blipFill>
        <p:spPr bwMode="auto">
          <a:xfrm>
            <a:off x="683568" y="908720"/>
            <a:ext cx="3744416" cy="2576286"/>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5" name="Picture 2" descr="F:\ФОТО\фото Забота\M7s0R15IdBM.jpg"/>
          <p:cNvPicPr>
            <a:picLocks noChangeAspect="1" noChangeArrowheads="1"/>
          </p:cNvPicPr>
          <p:nvPr/>
        </p:nvPicPr>
        <p:blipFill>
          <a:blip r:embed="rId4" cstate="print"/>
          <a:srcRect/>
          <a:stretch>
            <a:fillRect/>
          </a:stretch>
        </p:blipFill>
        <p:spPr bwMode="auto">
          <a:xfrm>
            <a:off x="5220072" y="836712"/>
            <a:ext cx="3456384" cy="2376264"/>
          </a:xfrm>
          <a:prstGeom prst="rect">
            <a:avLst/>
          </a:prstGeom>
          <a:solidFill>
            <a:srgbClr val="FFFFFF">
              <a:shade val="85000"/>
            </a:srgbClr>
          </a:solidFill>
          <a:ln w="88900" cap="sq">
            <a:solidFill>
              <a:srgbClr val="7030A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3" name="Picture 3" descr="F:\ФОТО\IMG_20161029_105105.jpg"/>
          <p:cNvPicPr>
            <a:picLocks noChangeAspect="1" noChangeArrowheads="1"/>
          </p:cNvPicPr>
          <p:nvPr/>
        </p:nvPicPr>
        <p:blipFill>
          <a:blip r:embed="rId5" cstate="print"/>
          <a:srcRect t="29000" b="18501"/>
          <a:stretch>
            <a:fillRect/>
          </a:stretch>
        </p:blipFill>
        <p:spPr bwMode="auto">
          <a:xfrm>
            <a:off x="4857752" y="4214818"/>
            <a:ext cx="3994735" cy="2188390"/>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9" name="Picture 4" descr="F:\Фото для альбома\SAM_0662.JPG"/>
          <p:cNvPicPr>
            <a:picLocks noChangeAspect="1" noChangeArrowheads="1"/>
          </p:cNvPicPr>
          <p:nvPr/>
        </p:nvPicPr>
        <p:blipFill>
          <a:blip r:embed="rId6" cstate="print"/>
          <a:srcRect/>
          <a:stretch>
            <a:fillRect/>
          </a:stretch>
        </p:blipFill>
        <p:spPr bwMode="auto">
          <a:xfrm>
            <a:off x="683568" y="4149080"/>
            <a:ext cx="3848428" cy="2164741"/>
          </a:xfrm>
          <a:prstGeom prst="rect">
            <a:avLst/>
          </a:prstGeom>
          <a:solidFill>
            <a:srgbClr val="FFFFFF">
              <a:shade val="85000"/>
            </a:srgbClr>
          </a:solidFill>
          <a:ln w="88900" cap="sq">
            <a:solidFill>
              <a:srgbClr val="7030A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3" descr="C:\Users\Зефяр\Desktop\ВОСПИТ, РАБОТА\Спорт\SAM_2074.JPG"/>
          <p:cNvPicPr>
            <a:picLocks noChangeAspect="1" noChangeArrowheads="1"/>
          </p:cNvPicPr>
          <p:nvPr/>
        </p:nvPicPr>
        <p:blipFill>
          <a:blip r:embed="rId7" cstate="print"/>
          <a:srcRect/>
          <a:stretch>
            <a:fillRect/>
          </a:stretch>
        </p:blipFill>
        <p:spPr bwMode="auto">
          <a:xfrm rot="574742">
            <a:off x="5604883" y="2461607"/>
            <a:ext cx="3168352" cy="2376264"/>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3" descr="F:\ФОТО\День матери-2016\IMG_20161203_122218.jpg"/>
          <p:cNvPicPr>
            <a:picLocks noChangeAspect="1" noChangeArrowheads="1"/>
          </p:cNvPicPr>
          <p:nvPr/>
        </p:nvPicPr>
        <p:blipFill>
          <a:blip r:embed="rId8" cstate="print"/>
          <a:srcRect l="4139" t="17991" r="11094"/>
          <a:stretch>
            <a:fillRect/>
          </a:stretch>
        </p:blipFill>
        <p:spPr bwMode="auto">
          <a:xfrm rot="21123094">
            <a:off x="849372" y="2792200"/>
            <a:ext cx="3340290" cy="2184941"/>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2" descr="C:\Users\Зефяр\Desktop\ВОСПИТ, РАБОТА\фото созведие.jpg"/>
          <p:cNvPicPr>
            <a:picLocks noChangeAspect="1" noChangeArrowheads="1"/>
          </p:cNvPicPr>
          <p:nvPr/>
        </p:nvPicPr>
        <p:blipFill>
          <a:blip r:embed="rId9" cstate="print"/>
          <a:srcRect/>
          <a:stretch>
            <a:fillRect/>
          </a:stretch>
        </p:blipFill>
        <p:spPr bwMode="auto">
          <a:xfrm>
            <a:off x="3500430" y="2285992"/>
            <a:ext cx="2737237" cy="200026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142900"/>
            <a:ext cx="8003232" cy="908720"/>
          </a:xfrm>
        </p:spPr>
        <p:txBody>
          <a:bodyPr>
            <a:normAutofit/>
          </a:bodyPr>
          <a:lstStyle/>
          <a:p>
            <a:r>
              <a:rPr lang="ru-RU" sz="3200" b="1" dirty="0" smtClean="0">
                <a:solidFill>
                  <a:srgbClr val="FF0000"/>
                </a:solidFill>
                <a:latin typeface="+mn-lt"/>
              </a:rPr>
              <a:t>Экологическое воспитание</a:t>
            </a:r>
            <a:endParaRPr lang="ru-RU" sz="3200" b="1" dirty="0">
              <a:solidFill>
                <a:srgbClr val="FF0000"/>
              </a:solidFill>
              <a:latin typeface="+mn-lt"/>
            </a:endParaRPr>
          </a:p>
        </p:txBody>
      </p:sp>
      <p:pic>
        <p:nvPicPr>
          <p:cNvPr id="6148" name="Picture 4" descr="F:\фото школьн.разные\IMG_20150914_091034_1.jpg"/>
          <p:cNvPicPr>
            <a:picLocks noChangeAspect="1" noChangeArrowheads="1"/>
          </p:cNvPicPr>
          <p:nvPr/>
        </p:nvPicPr>
        <p:blipFill>
          <a:blip r:embed="rId2" cstate="print"/>
          <a:srcRect/>
          <a:stretch>
            <a:fillRect/>
          </a:stretch>
        </p:blipFill>
        <p:spPr bwMode="auto">
          <a:xfrm rot="20124723">
            <a:off x="5241192" y="898179"/>
            <a:ext cx="3576278" cy="234888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149" name="Picture 5" descr="F:\Фото для альбома\SAM_0566.JPG"/>
          <p:cNvPicPr>
            <a:picLocks noChangeAspect="1" noChangeArrowheads="1"/>
          </p:cNvPicPr>
          <p:nvPr/>
        </p:nvPicPr>
        <p:blipFill>
          <a:blip r:embed="rId3" cstate="print"/>
          <a:srcRect/>
          <a:stretch>
            <a:fillRect/>
          </a:stretch>
        </p:blipFill>
        <p:spPr bwMode="auto">
          <a:xfrm rot="20261220">
            <a:off x="272408" y="3659971"/>
            <a:ext cx="3928436" cy="2209746"/>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150" name="Picture 6" descr="F:\Фото для альбома\SAM_1086.JPG"/>
          <p:cNvPicPr>
            <a:picLocks noChangeAspect="1" noChangeArrowheads="1"/>
          </p:cNvPicPr>
          <p:nvPr/>
        </p:nvPicPr>
        <p:blipFill>
          <a:blip r:embed="rId4" cstate="print"/>
          <a:srcRect/>
          <a:stretch>
            <a:fillRect/>
          </a:stretch>
        </p:blipFill>
        <p:spPr bwMode="auto">
          <a:xfrm>
            <a:off x="2915816" y="4221088"/>
            <a:ext cx="3515883" cy="2232248"/>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4" descr="D:\мустафина\гулия\фото для презент кл.рук\фото самопрезентация\P1260065.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2178833">
            <a:off x="5304960" y="3744593"/>
            <a:ext cx="3707904" cy="2232248"/>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9" name="Picture 5" descr="F:\Новая папка\Пришкольный лагерь Улыбка 2013\День экскурсий\100_4715.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843808" y="836712"/>
            <a:ext cx="3219457" cy="1950720"/>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6146" name="Picture 2" descr="F:\ФОТО\урок парки\IMG_20170111_141208.jpg"/>
          <p:cNvPicPr>
            <a:picLocks noGrp="1" noChangeAspect="1" noChangeArrowheads="1"/>
          </p:cNvPicPr>
          <p:nvPr>
            <p:ph idx="1"/>
          </p:nvPr>
        </p:nvPicPr>
        <p:blipFill>
          <a:blip r:embed="rId7" cstate="print"/>
          <a:srcRect l="3463" t="29264" r="23749" b="29364"/>
          <a:stretch>
            <a:fillRect/>
          </a:stretch>
        </p:blipFill>
        <p:spPr bwMode="auto">
          <a:xfrm rot="1735936">
            <a:off x="366993" y="806724"/>
            <a:ext cx="3303347" cy="2085113"/>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7" descr="PB130043"/>
          <p:cNvPicPr>
            <a:picLocks noChangeAspect="1" noChangeArrowheads="1"/>
          </p:cNvPicPr>
          <p:nvPr/>
        </p:nvPicPr>
        <p:blipFill>
          <a:blip r:embed="rId8" cstate="print"/>
          <a:srcRect/>
          <a:stretch>
            <a:fillRect/>
          </a:stretch>
        </p:blipFill>
        <p:spPr bwMode="auto">
          <a:xfrm>
            <a:off x="2987824" y="2492896"/>
            <a:ext cx="2857500" cy="2143125"/>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214290"/>
            <a:ext cx="9144000" cy="418058"/>
          </a:xfrm>
        </p:spPr>
        <p:txBody>
          <a:bodyPr>
            <a:noAutofit/>
          </a:bodyPr>
          <a:lstStyle/>
          <a:p>
            <a:r>
              <a:rPr lang="ru-RU" sz="2800" b="1" dirty="0" smtClean="0">
                <a:solidFill>
                  <a:srgbClr val="FF0000"/>
                </a:solidFill>
                <a:latin typeface="+mn-lt"/>
              </a:rPr>
              <a:t>Физкультурно-оздоровительное воспитание</a:t>
            </a:r>
            <a:endParaRPr lang="ru-RU" sz="2800" b="1" dirty="0">
              <a:solidFill>
                <a:srgbClr val="FF0000"/>
              </a:solidFill>
              <a:latin typeface="+mn-lt"/>
            </a:endParaRPr>
          </a:p>
        </p:txBody>
      </p:sp>
      <p:pic>
        <p:nvPicPr>
          <p:cNvPr id="10242" name="Picture 2" descr="F:\ФОТО\IMG-20170106-WA0006.jpg"/>
          <p:cNvPicPr>
            <a:picLocks noGrp="1" noChangeAspect="1" noChangeArrowheads="1"/>
          </p:cNvPicPr>
          <p:nvPr>
            <p:ph idx="1"/>
          </p:nvPr>
        </p:nvPicPr>
        <p:blipFill>
          <a:blip r:embed="rId2" cstate="print"/>
          <a:srcRect/>
          <a:stretch>
            <a:fillRect/>
          </a:stretch>
        </p:blipFill>
        <p:spPr bwMode="auto">
          <a:xfrm>
            <a:off x="3491880" y="4077072"/>
            <a:ext cx="2880320" cy="2160240"/>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43" name="Picture 3" descr="F:\ФОТО\IMG_20161117_140223.jpg"/>
          <p:cNvPicPr>
            <a:picLocks noChangeAspect="1" noChangeArrowheads="1"/>
          </p:cNvPicPr>
          <p:nvPr/>
        </p:nvPicPr>
        <p:blipFill>
          <a:blip r:embed="rId3" cstate="print"/>
          <a:srcRect/>
          <a:stretch>
            <a:fillRect/>
          </a:stretch>
        </p:blipFill>
        <p:spPr bwMode="auto">
          <a:xfrm>
            <a:off x="6588224" y="692696"/>
            <a:ext cx="2322258" cy="309634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44" name="Picture 4" descr="C:\Users\Зефяр\Desktop\ВОСПИТ, РАБОТА\Спорт\SAM_2059.JPG"/>
          <p:cNvPicPr>
            <a:picLocks noChangeAspect="1" noChangeArrowheads="1"/>
          </p:cNvPicPr>
          <p:nvPr/>
        </p:nvPicPr>
        <p:blipFill>
          <a:blip r:embed="rId4" cstate="print"/>
          <a:srcRect l="9275" r="21166"/>
          <a:stretch>
            <a:fillRect/>
          </a:stretch>
        </p:blipFill>
        <p:spPr bwMode="auto">
          <a:xfrm>
            <a:off x="611560" y="836712"/>
            <a:ext cx="2160240" cy="3024336"/>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10245" name="Picture 5" descr="C:\Users\Зефяр\Desktop\ВОСПИТ, РАБОТА\Спорт\SAM_2070.JPG"/>
          <p:cNvPicPr>
            <a:picLocks noChangeAspect="1" noChangeArrowheads="1"/>
          </p:cNvPicPr>
          <p:nvPr/>
        </p:nvPicPr>
        <p:blipFill>
          <a:blip r:embed="rId5" cstate="print"/>
          <a:srcRect/>
          <a:stretch>
            <a:fillRect/>
          </a:stretch>
        </p:blipFill>
        <p:spPr bwMode="auto">
          <a:xfrm>
            <a:off x="4788024" y="2204864"/>
            <a:ext cx="2592288" cy="2088232"/>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6" descr="C:\Users\Раис\Desktop\фото школа\540373.jpg"/>
          <p:cNvPicPr>
            <a:picLocks noChangeAspect="1" noChangeArrowheads="1"/>
          </p:cNvPicPr>
          <p:nvPr/>
        </p:nvPicPr>
        <p:blipFill>
          <a:blip r:embed="rId6" cstate="print"/>
          <a:srcRect/>
          <a:stretch>
            <a:fillRect/>
          </a:stretch>
        </p:blipFill>
        <p:spPr bwMode="auto">
          <a:xfrm>
            <a:off x="3347864" y="692696"/>
            <a:ext cx="2840591" cy="1872208"/>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26" descr="IMG_4418"/>
          <p:cNvPicPr>
            <a:picLocks noChangeAspect="1" noChangeArrowheads="1"/>
          </p:cNvPicPr>
          <p:nvPr/>
        </p:nvPicPr>
        <p:blipFill>
          <a:blip r:embed="rId7" cstate="print">
            <a:extLst>
              <a:ext uri="{28A0092B-C50C-407E-A947-70E740481C1C}">
                <a14:useLocalDpi xmlns:a14="http://schemas.microsoft.com/office/drawing/2010/main" xmlns="" val="0"/>
              </a:ext>
            </a:extLst>
          </a:blip>
          <a:srcRect l="6053" t="10963" r="9203" b="8637"/>
          <a:stretch>
            <a:fillRect/>
          </a:stretch>
        </p:blipFill>
        <p:spPr bwMode="auto">
          <a:xfrm>
            <a:off x="6228184" y="4221088"/>
            <a:ext cx="2520280" cy="1980220"/>
          </a:xfrm>
          <a:prstGeom prst="round2DiagRect">
            <a:avLst>
              <a:gd name="adj1" fmla="val 16667"/>
              <a:gd name="adj2" fmla="val 0"/>
            </a:avLst>
          </a:prstGeom>
          <a:ln w="88900" cap="sq">
            <a:solidFill>
              <a:srgbClr val="0070C0"/>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6" name="Picture 6" descr="F:\теннис\IMG-20170120-WA0014.jpg"/>
          <p:cNvPicPr>
            <a:picLocks noChangeAspect="1" noChangeArrowheads="1"/>
          </p:cNvPicPr>
          <p:nvPr/>
        </p:nvPicPr>
        <p:blipFill>
          <a:blip r:embed="rId8" cstate="print"/>
          <a:srcRect/>
          <a:stretch>
            <a:fillRect/>
          </a:stretch>
        </p:blipFill>
        <p:spPr bwMode="auto">
          <a:xfrm rot="21448005">
            <a:off x="519468" y="3859192"/>
            <a:ext cx="3227851" cy="2420888"/>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47" name="Picture 7" descr="F:\P3050156.JPG"/>
          <p:cNvPicPr>
            <a:picLocks noChangeAspect="1" noChangeArrowheads="1"/>
          </p:cNvPicPr>
          <p:nvPr/>
        </p:nvPicPr>
        <p:blipFill>
          <a:blip r:embed="rId9" cstate="print"/>
          <a:srcRect/>
          <a:stretch>
            <a:fillRect/>
          </a:stretch>
        </p:blipFill>
        <p:spPr bwMode="auto">
          <a:xfrm>
            <a:off x="2339752" y="2276872"/>
            <a:ext cx="2784309" cy="2088232"/>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0"/>
            <a:ext cx="10585176" cy="1143000"/>
          </a:xfrm>
        </p:spPr>
        <p:txBody>
          <a:bodyPr>
            <a:noAutofit/>
          </a:bodyPr>
          <a:lstStyle/>
          <a:p>
            <a:r>
              <a:rPr lang="ru-RU" sz="3600" b="1" dirty="0" smtClean="0">
                <a:solidFill>
                  <a:srgbClr val="FF0000"/>
                </a:solidFill>
              </a:rPr>
              <a:t>Самоуправление в школе и в классе</a:t>
            </a:r>
            <a:br>
              <a:rPr lang="ru-RU" sz="3600" b="1" dirty="0" smtClean="0">
                <a:solidFill>
                  <a:srgbClr val="FF0000"/>
                </a:solidFill>
              </a:rPr>
            </a:br>
            <a:endParaRPr lang="ru-RU" sz="3600" b="1" dirty="0">
              <a:solidFill>
                <a:srgbClr val="FF0000"/>
              </a:solidFill>
            </a:endParaRPr>
          </a:p>
        </p:txBody>
      </p:sp>
      <p:pic>
        <p:nvPicPr>
          <p:cNvPr id="6" name="Picture 2" descr="C:\Users\Бишево1\Desktop\фото отрядов\IMG_20170203_081834.jpg"/>
          <p:cNvPicPr>
            <a:picLocks noChangeAspect="1" noChangeArrowheads="1"/>
          </p:cNvPicPr>
          <p:nvPr/>
        </p:nvPicPr>
        <p:blipFill>
          <a:blip r:embed="rId2" cstate="print"/>
          <a:srcRect l="17434" t="36614" r="4308" b="13617"/>
          <a:stretch>
            <a:fillRect/>
          </a:stretch>
        </p:blipFill>
        <p:spPr bwMode="auto">
          <a:xfrm>
            <a:off x="4932040" y="908720"/>
            <a:ext cx="3816424" cy="2169361"/>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1" name="Picture 2" descr="C:\Users\Бишево1\Desktop\фото отрядов\IMG_20170203_082013.jpg"/>
          <p:cNvPicPr>
            <a:picLocks noGrp="1" noChangeAspect="1" noChangeArrowheads="1"/>
          </p:cNvPicPr>
          <p:nvPr>
            <p:ph idx="1"/>
          </p:nvPr>
        </p:nvPicPr>
        <p:blipFill>
          <a:blip r:embed="rId3" cstate="print"/>
          <a:srcRect t="24321"/>
          <a:stretch>
            <a:fillRect/>
          </a:stretch>
        </p:blipFill>
        <p:spPr bwMode="auto">
          <a:xfrm>
            <a:off x="611560" y="908720"/>
            <a:ext cx="4054957" cy="2376264"/>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15" name="Picture 2" descr="C:\Users\Бишево1\Desktop\фото отрядов\IMG_20170201_123547.jpg"/>
          <p:cNvPicPr>
            <a:picLocks noChangeAspect="1" noChangeArrowheads="1"/>
          </p:cNvPicPr>
          <p:nvPr/>
        </p:nvPicPr>
        <p:blipFill>
          <a:blip r:embed="rId4" cstate="print"/>
          <a:srcRect l="19976" t="25000" r="7954"/>
          <a:stretch>
            <a:fillRect/>
          </a:stretch>
        </p:blipFill>
        <p:spPr bwMode="auto">
          <a:xfrm>
            <a:off x="5148064" y="3717032"/>
            <a:ext cx="3384376" cy="2317159"/>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14" name="Picture 2" descr="C:\Users\Бишево1\Desktop\фото отрядов\IMG_20170202_115808.jpg"/>
          <p:cNvPicPr>
            <a:picLocks noChangeAspect="1" noChangeArrowheads="1"/>
          </p:cNvPicPr>
          <p:nvPr/>
        </p:nvPicPr>
        <p:blipFill>
          <a:blip r:embed="rId5" cstate="print"/>
          <a:srcRect t="28572" b="14285"/>
          <a:stretch>
            <a:fillRect/>
          </a:stretch>
        </p:blipFill>
        <p:spPr bwMode="auto">
          <a:xfrm>
            <a:off x="611560" y="3501008"/>
            <a:ext cx="4248472" cy="237626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8434" name="Picture 2" descr="F:\фото школьн.разные\IMG_20151005_094014_1.jpg"/>
          <p:cNvPicPr>
            <a:picLocks noChangeAspect="1" noChangeArrowheads="1"/>
          </p:cNvPicPr>
          <p:nvPr/>
        </p:nvPicPr>
        <p:blipFill>
          <a:blip r:embed="rId6" cstate="print"/>
          <a:srcRect/>
          <a:stretch>
            <a:fillRect/>
          </a:stretch>
        </p:blipFill>
        <p:spPr bwMode="auto">
          <a:xfrm>
            <a:off x="3203848" y="2276872"/>
            <a:ext cx="3264363" cy="2448272"/>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5klass49school.ucoz.ru/_bl/1/27988673.jpg"/>
          <p:cNvPicPr>
            <a:picLocks noChangeAspect="1" noChangeArrowheads="1"/>
          </p:cNvPicPr>
          <p:nvPr/>
        </p:nvPicPr>
        <p:blipFill>
          <a:blip r:embed="rId2" cstate="print"/>
          <a:srcRect/>
          <a:stretch>
            <a:fillRect/>
          </a:stretch>
        </p:blipFill>
        <p:spPr bwMode="auto">
          <a:xfrm>
            <a:off x="6012160" y="260648"/>
            <a:ext cx="2817248" cy="1584702"/>
          </a:xfrm>
          <a:prstGeom prst="ellipse">
            <a:avLst/>
          </a:prstGeom>
          <a:ln>
            <a:noFill/>
          </a:ln>
          <a:effectLst>
            <a:softEdge rad="112500"/>
          </a:effectLst>
        </p:spPr>
      </p:pic>
      <p:sp>
        <p:nvSpPr>
          <p:cNvPr id="2" name="Заголовок 1"/>
          <p:cNvSpPr>
            <a:spLocks noGrp="1"/>
          </p:cNvSpPr>
          <p:nvPr>
            <p:ph type="title"/>
          </p:nvPr>
        </p:nvSpPr>
        <p:spPr>
          <a:xfrm>
            <a:off x="1214414" y="0"/>
            <a:ext cx="8229600" cy="1052736"/>
          </a:xfrm>
        </p:spPr>
        <p:txBody>
          <a:bodyPr>
            <a:normAutofit/>
          </a:bodyPr>
          <a:lstStyle/>
          <a:p>
            <a:r>
              <a:rPr lang="ru-RU" sz="3600" b="1" dirty="0" smtClean="0">
                <a:solidFill>
                  <a:srgbClr val="FF0000"/>
                </a:solidFill>
                <a:latin typeface="+mn-lt"/>
              </a:rPr>
              <a:t>Проектная деятельность</a:t>
            </a:r>
            <a:endParaRPr lang="ru-RU" sz="3600" b="1" dirty="0">
              <a:solidFill>
                <a:srgbClr val="FF0000"/>
              </a:solidFill>
              <a:latin typeface="+mn-lt"/>
            </a:endParaRPr>
          </a:p>
        </p:txBody>
      </p:sp>
      <p:pic>
        <p:nvPicPr>
          <p:cNvPr id="4" name="Picture 4" descr="C:\Users\Гулия\Desktop\DCIM\105OLYMP\P3010062.JPG"/>
          <p:cNvPicPr>
            <a:picLocks noGrp="1" noChangeAspect="1" noChangeArrowheads="1"/>
          </p:cNvPicPr>
          <p:nvPr>
            <p:ph idx="1"/>
          </p:nvPr>
        </p:nvPicPr>
        <p:blipFill>
          <a:blip r:embed="rId3" cstate="print"/>
          <a:srcRect/>
          <a:stretch>
            <a:fillRect/>
          </a:stretch>
        </p:blipFill>
        <p:spPr bwMode="auto">
          <a:xfrm rot="20827071">
            <a:off x="354078" y="997586"/>
            <a:ext cx="2988116" cy="2241087"/>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Прямоугольник 5"/>
          <p:cNvSpPr/>
          <p:nvPr/>
        </p:nvSpPr>
        <p:spPr>
          <a:xfrm>
            <a:off x="3275856" y="620688"/>
            <a:ext cx="2301089" cy="461665"/>
          </a:xfrm>
          <a:prstGeom prst="rect">
            <a:avLst/>
          </a:prstGeom>
        </p:spPr>
        <p:txBody>
          <a:bodyPr wrap="square">
            <a:spAutoFit/>
          </a:bodyPr>
          <a:lstStyle/>
          <a:p>
            <a:r>
              <a:rPr lang="ru-RU" sz="2400" b="1" dirty="0" smtClean="0">
                <a:solidFill>
                  <a:srgbClr val="C00000"/>
                </a:solidFill>
                <a:latin typeface="Monotype Corsiva" pitchFamily="66" charset="0"/>
              </a:rPr>
              <a:t>Спорт  и «ГТО»</a:t>
            </a:r>
            <a:endParaRPr lang="ru-RU" sz="2400" b="1" dirty="0">
              <a:solidFill>
                <a:srgbClr val="C00000"/>
              </a:solidFill>
              <a:latin typeface="Monotype Corsiva" pitchFamily="66" charset="0"/>
            </a:endParaRPr>
          </a:p>
        </p:txBody>
      </p:sp>
      <p:pic>
        <p:nvPicPr>
          <p:cNvPr id="7" name="Picture 3" descr="C:\Users\Гулия\Desktop\DCIM\105OLYMP\P3010078.JPG"/>
          <p:cNvPicPr>
            <a:picLocks noChangeAspect="1" noChangeArrowheads="1"/>
          </p:cNvPicPr>
          <p:nvPr/>
        </p:nvPicPr>
        <p:blipFill>
          <a:blip r:embed="rId4" cstate="print"/>
          <a:srcRect l="14543" r="8436" b="14044"/>
          <a:stretch>
            <a:fillRect/>
          </a:stretch>
        </p:blipFill>
        <p:spPr bwMode="auto">
          <a:xfrm>
            <a:off x="3347864" y="1124744"/>
            <a:ext cx="2736304" cy="2290300"/>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2" descr="H:\DCIM\105OLYMP\P3010080.JPG"/>
          <p:cNvPicPr>
            <a:picLocks noChangeAspect="1" noChangeArrowheads="1"/>
          </p:cNvPicPr>
          <p:nvPr/>
        </p:nvPicPr>
        <p:blipFill>
          <a:blip r:embed="rId5" cstate="print"/>
          <a:srcRect/>
          <a:stretch>
            <a:fillRect/>
          </a:stretch>
        </p:blipFill>
        <p:spPr bwMode="auto">
          <a:xfrm rot="21038533">
            <a:off x="382490" y="3648638"/>
            <a:ext cx="2878247" cy="2158686"/>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5" descr="E:\Буклеты\Фотоколлаж\Коллаж Мустаф. 2 лист.png"/>
          <p:cNvPicPr>
            <a:picLocks noChangeAspect="1" noChangeArrowheads="1"/>
          </p:cNvPicPr>
          <p:nvPr/>
        </p:nvPicPr>
        <p:blipFill>
          <a:blip r:embed="rId6" cstate="print"/>
          <a:srcRect/>
          <a:stretch>
            <a:fillRect/>
          </a:stretch>
        </p:blipFill>
        <p:spPr bwMode="auto">
          <a:xfrm>
            <a:off x="2771800" y="3140968"/>
            <a:ext cx="2113941" cy="3170912"/>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4" descr="E:\Буклеты\Фотоколлаж\коллаж муст. с рисунком.png"/>
          <p:cNvPicPr>
            <a:picLocks noChangeAspect="1" noChangeArrowheads="1"/>
          </p:cNvPicPr>
          <p:nvPr/>
        </p:nvPicPr>
        <p:blipFill>
          <a:blip r:embed="rId7" cstate="print"/>
          <a:srcRect/>
          <a:stretch>
            <a:fillRect/>
          </a:stretch>
        </p:blipFill>
        <p:spPr bwMode="auto">
          <a:xfrm>
            <a:off x="4788024" y="3212976"/>
            <a:ext cx="2064229" cy="3096344"/>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5" descr="H:\DCIM\105OLYMP\P3030095.JPG"/>
          <p:cNvPicPr>
            <a:picLocks noChangeAspect="1" noChangeArrowheads="1"/>
          </p:cNvPicPr>
          <p:nvPr/>
        </p:nvPicPr>
        <p:blipFill>
          <a:blip r:embed="rId8" cstate="print"/>
          <a:srcRect/>
          <a:stretch>
            <a:fillRect/>
          </a:stretch>
        </p:blipFill>
        <p:spPr bwMode="auto">
          <a:xfrm rot="559847">
            <a:off x="6142218" y="1523440"/>
            <a:ext cx="2400266" cy="180020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3" descr="C:\Users\Гулия\Desktop\DCIM\105OLYMP\P3010084.JPG"/>
          <p:cNvPicPr>
            <a:picLocks noChangeAspect="1" noChangeArrowheads="1"/>
          </p:cNvPicPr>
          <p:nvPr/>
        </p:nvPicPr>
        <p:blipFill>
          <a:blip r:embed="rId9" cstate="print"/>
          <a:srcRect l="15432"/>
          <a:stretch>
            <a:fillRect/>
          </a:stretch>
        </p:blipFill>
        <p:spPr bwMode="auto">
          <a:xfrm rot="1118110">
            <a:off x="6568930" y="3673186"/>
            <a:ext cx="2485578" cy="2204364"/>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0"/>
            <a:ext cx="8229600" cy="980728"/>
          </a:xfrm>
        </p:spPr>
        <p:txBody>
          <a:bodyPr>
            <a:normAutofit/>
          </a:bodyPr>
          <a:lstStyle/>
          <a:p>
            <a:r>
              <a:rPr lang="ru-RU" sz="3600" b="1" dirty="0" smtClean="0">
                <a:solidFill>
                  <a:srgbClr val="FF0000"/>
                </a:solidFill>
                <a:latin typeface="+mn-lt"/>
              </a:rPr>
              <a:t>Семейное воспитание</a:t>
            </a:r>
            <a:endParaRPr lang="ru-RU" sz="3600" b="1" dirty="0">
              <a:solidFill>
                <a:srgbClr val="FF0000"/>
              </a:solidFill>
              <a:latin typeface="+mn-lt"/>
            </a:endParaRPr>
          </a:p>
        </p:txBody>
      </p:sp>
      <p:pic>
        <p:nvPicPr>
          <p:cNvPr id="12290" name="Picture 2" descr="C:\Users\Зефяр\Desktop\ВОСПИТ, РАБОТА\Родительское собр\IMG_20160909_171220_1 (1).jpg"/>
          <p:cNvPicPr>
            <a:picLocks noGrp="1" noChangeAspect="1" noChangeArrowheads="1"/>
          </p:cNvPicPr>
          <p:nvPr>
            <p:ph idx="1"/>
          </p:nvPr>
        </p:nvPicPr>
        <p:blipFill>
          <a:blip r:embed="rId2" cstate="print"/>
          <a:srcRect/>
          <a:stretch>
            <a:fillRect/>
          </a:stretch>
        </p:blipFill>
        <p:spPr bwMode="auto">
          <a:xfrm rot="20863994">
            <a:off x="738559" y="1121470"/>
            <a:ext cx="2915501" cy="2186626"/>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2292" name="Picture 4" descr="F:\Фото -печать-2016\IMG_8569.JPG"/>
          <p:cNvPicPr>
            <a:picLocks noChangeAspect="1" noChangeArrowheads="1"/>
          </p:cNvPicPr>
          <p:nvPr/>
        </p:nvPicPr>
        <p:blipFill>
          <a:blip r:embed="rId3" cstate="print"/>
          <a:srcRect/>
          <a:stretch>
            <a:fillRect/>
          </a:stretch>
        </p:blipFill>
        <p:spPr bwMode="auto">
          <a:xfrm rot="20620881">
            <a:off x="695141" y="3864322"/>
            <a:ext cx="2728920" cy="2046690"/>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9" name="Picture 6" descr="F:\Фото -печать-2016\SAM_8205.JPG"/>
          <p:cNvPicPr>
            <a:picLocks noChangeAspect="1" noChangeArrowheads="1"/>
          </p:cNvPicPr>
          <p:nvPr/>
        </p:nvPicPr>
        <p:blipFill>
          <a:blip r:embed="rId4" cstate="print"/>
          <a:srcRect/>
          <a:stretch>
            <a:fillRect/>
          </a:stretch>
        </p:blipFill>
        <p:spPr bwMode="auto">
          <a:xfrm rot="996079">
            <a:off x="5523675" y="3658077"/>
            <a:ext cx="2932571" cy="2199428"/>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2296" name="Picture 8" descr="F:\Фото -печать-2016\SAM_3940.JPG"/>
          <p:cNvPicPr>
            <a:picLocks noChangeAspect="1" noChangeArrowheads="1"/>
          </p:cNvPicPr>
          <p:nvPr/>
        </p:nvPicPr>
        <p:blipFill>
          <a:blip r:embed="rId5" cstate="print"/>
          <a:srcRect l="32675" t="32550" r="12988" b="31100"/>
          <a:stretch>
            <a:fillRect/>
          </a:stretch>
        </p:blipFill>
        <p:spPr bwMode="auto">
          <a:xfrm rot="804587">
            <a:off x="5404598" y="1121025"/>
            <a:ext cx="3305635" cy="197994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2297" name="Picture 9" descr="F:\Фото для альбома\SAM_1204.JPG"/>
          <p:cNvPicPr>
            <a:picLocks noChangeAspect="1" noChangeArrowheads="1"/>
          </p:cNvPicPr>
          <p:nvPr/>
        </p:nvPicPr>
        <p:blipFill>
          <a:blip r:embed="rId6" cstate="print"/>
          <a:srcRect/>
          <a:stretch>
            <a:fillRect/>
          </a:stretch>
        </p:blipFill>
        <p:spPr bwMode="auto">
          <a:xfrm>
            <a:off x="2987824" y="3933056"/>
            <a:ext cx="3120347" cy="237626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295" name="Picture 7" descr="F:\Фото -печать-2016\SL738285.JPG"/>
          <p:cNvPicPr>
            <a:picLocks noChangeAspect="1" noChangeArrowheads="1"/>
          </p:cNvPicPr>
          <p:nvPr/>
        </p:nvPicPr>
        <p:blipFill>
          <a:blip r:embed="rId7" cstate="print"/>
          <a:srcRect/>
          <a:stretch>
            <a:fillRect/>
          </a:stretch>
        </p:blipFill>
        <p:spPr bwMode="auto">
          <a:xfrm>
            <a:off x="3059832" y="2348880"/>
            <a:ext cx="3072341" cy="2304256"/>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C:\Users\Зефяр\Desktop\КОНКУРС ЗДВР\1009579.jpg"/>
          <p:cNvPicPr>
            <a:picLocks noChangeAspect="1" noChangeArrowheads="1"/>
          </p:cNvPicPr>
          <p:nvPr/>
        </p:nvPicPr>
        <p:blipFill>
          <a:blip r:embed="rId8" cstate="print"/>
          <a:srcRect/>
          <a:stretch>
            <a:fillRect/>
          </a:stretch>
        </p:blipFill>
        <p:spPr bwMode="auto">
          <a:xfrm>
            <a:off x="2987824" y="692696"/>
            <a:ext cx="3235394" cy="2132419"/>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solidFill>
                  <a:srgbClr val="FF0000"/>
                </a:solidFill>
                <a:latin typeface="+mn-lt"/>
              </a:rPr>
              <a:t>Трудовое воспитание</a:t>
            </a:r>
            <a:br>
              <a:rPr lang="ru-RU" sz="3600" b="1" dirty="0" smtClean="0">
                <a:solidFill>
                  <a:srgbClr val="FF0000"/>
                </a:solidFill>
                <a:latin typeface="+mn-lt"/>
              </a:rPr>
            </a:br>
            <a:endParaRPr lang="ru-RU" sz="3600" b="1" dirty="0">
              <a:solidFill>
                <a:srgbClr val="FF0000"/>
              </a:solidFill>
              <a:latin typeface="+mn-lt"/>
            </a:endParaRPr>
          </a:p>
        </p:txBody>
      </p:sp>
      <p:pic>
        <p:nvPicPr>
          <p:cNvPr id="8194" name="Picture 2" descr="F:\ФОТО\фото Забота\mNWh18fdJI0-1.jpg"/>
          <p:cNvPicPr>
            <a:picLocks noGrp="1" noChangeAspect="1" noChangeArrowheads="1"/>
          </p:cNvPicPr>
          <p:nvPr>
            <p:ph idx="1"/>
          </p:nvPr>
        </p:nvPicPr>
        <p:blipFill>
          <a:blip r:embed="rId2" cstate="print"/>
          <a:srcRect/>
          <a:stretch>
            <a:fillRect/>
          </a:stretch>
        </p:blipFill>
        <p:spPr bwMode="auto">
          <a:xfrm>
            <a:off x="899592" y="908720"/>
            <a:ext cx="1836204" cy="326436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8195" name="Picture 3" descr="F:\ФОТО ОТкр.урокю добро,Мустафина, хисамова\IMG_0634.JPG"/>
          <p:cNvPicPr>
            <a:picLocks noChangeAspect="1" noChangeArrowheads="1"/>
          </p:cNvPicPr>
          <p:nvPr/>
        </p:nvPicPr>
        <p:blipFill>
          <a:blip r:embed="rId3" cstate="print"/>
          <a:srcRect/>
          <a:stretch>
            <a:fillRect/>
          </a:stretch>
        </p:blipFill>
        <p:spPr bwMode="auto">
          <a:xfrm rot="849163">
            <a:off x="5869644" y="1223920"/>
            <a:ext cx="2842936" cy="2132202"/>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8196" name="Picture 4" descr="F:\ФОТО\фото Забота\q3tIDgWi_c4.jpg"/>
          <p:cNvPicPr>
            <a:picLocks noChangeAspect="1" noChangeArrowheads="1"/>
          </p:cNvPicPr>
          <p:nvPr/>
        </p:nvPicPr>
        <p:blipFill>
          <a:blip r:embed="rId4" cstate="print"/>
          <a:srcRect/>
          <a:stretch>
            <a:fillRect/>
          </a:stretch>
        </p:blipFill>
        <p:spPr bwMode="auto">
          <a:xfrm rot="1623938">
            <a:off x="5198741" y="3932454"/>
            <a:ext cx="3320457" cy="197146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8197" name="Picture 5" descr="C:\Users\Зефяр\Desktop\ВОСПИТ, РАБОТА\Спорт\SAM_2078.JPG"/>
          <p:cNvPicPr>
            <a:picLocks noChangeAspect="1" noChangeArrowheads="1"/>
          </p:cNvPicPr>
          <p:nvPr/>
        </p:nvPicPr>
        <p:blipFill>
          <a:blip r:embed="rId5" cstate="print"/>
          <a:srcRect/>
          <a:stretch>
            <a:fillRect/>
          </a:stretch>
        </p:blipFill>
        <p:spPr bwMode="auto">
          <a:xfrm rot="20408784">
            <a:off x="519255" y="4028023"/>
            <a:ext cx="3048837" cy="2110258"/>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8198" name="Picture 6" descr="C:\Users\Зефяр\Desktop\ВОСПИТ, РАБОТА\Спорт\SAM_2073.JPG"/>
          <p:cNvPicPr>
            <a:picLocks noChangeAspect="1" noChangeArrowheads="1"/>
          </p:cNvPicPr>
          <p:nvPr/>
        </p:nvPicPr>
        <p:blipFill>
          <a:blip r:embed="rId6" cstate="print"/>
          <a:srcRect/>
          <a:stretch>
            <a:fillRect/>
          </a:stretch>
        </p:blipFill>
        <p:spPr bwMode="auto">
          <a:xfrm>
            <a:off x="2915816" y="908720"/>
            <a:ext cx="3240360" cy="243027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13" descr="54809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915816" y="3140968"/>
            <a:ext cx="3496551" cy="218068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Picture 7" descr="F:\фото школьн.разные\IMG_20150922_101428.jpg"/>
          <p:cNvPicPr>
            <a:picLocks noChangeAspect="1" noChangeArrowheads="1"/>
          </p:cNvPicPr>
          <p:nvPr/>
        </p:nvPicPr>
        <p:blipFill>
          <a:blip r:embed="rId2" cstate="print"/>
          <a:srcRect l="18500" t="46850" r="35038" b="22701"/>
          <a:stretch>
            <a:fillRect/>
          </a:stretch>
        </p:blipFill>
        <p:spPr bwMode="auto">
          <a:xfrm rot="859949">
            <a:off x="5093652" y="1178692"/>
            <a:ext cx="3565240" cy="175396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sp>
        <p:nvSpPr>
          <p:cNvPr id="2" name="Заголовок 1"/>
          <p:cNvSpPr>
            <a:spLocks noGrp="1"/>
          </p:cNvSpPr>
          <p:nvPr>
            <p:ph type="title"/>
          </p:nvPr>
        </p:nvSpPr>
        <p:spPr>
          <a:xfrm>
            <a:off x="1357290" y="214290"/>
            <a:ext cx="8229600" cy="490066"/>
          </a:xfrm>
        </p:spPr>
        <p:txBody>
          <a:bodyPr>
            <a:noAutofit/>
          </a:bodyPr>
          <a:lstStyle/>
          <a:p>
            <a:r>
              <a:rPr lang="ru-RU" sz="3600" b="1" dirty="0" smtClean="0">
                <a:solidFill>
                  <a:srgbClr val="FF0000"/>
                </a:solidFill>
                <a:latin typeface="+mn-lt"/>
              </a:rPr>
              <a:t>Профилактическая работа</a:t>
            </a:r>
            <a:endParaRPr lang="ru-RU" sz="3600" b="1" dirty="0">
              <a:solidFill>
                <a:srgbClr val="FF0000"/>
              </a:solidFill>
              <a:latin typeface="+mn-lt"/>
            </a:endParaRPr>
          </a:p>
        </p:txBody>
      </p:sp>
      <p:pic>
        <p:nvPicPr>
          <p:cNvPr id="7" name="Picture 4" descr="F:\Фото -печать-2016\SAM_3386.JPG"/>
          <p:cNvPicPr>
            <a:picLocks noChangeAspect="1" noChangeArrowheads="1"/>
          </p:cNvPicPr>
          <p:nvPr/>
        </p:nvPicPr>
        <p:blipFill>
          <a:blip r:embed="rId3" cstate="print"/>
          <a:srcRect/>
          <a:stretch>
            <a:fillRect/>
          </a:stretch>
        </p:blipFill>
        <p:spPr bwMode="auto">
          <a:xfrm rot="20585593">
            <a:off x="888900" y="3924883"/>
            <a:ext cx="3701936" cy="1962288"/>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1269" name="Picture 5" descr="F:\Фото -печать-2016\DSC03057.1.JPG"/>
          <p:cNvPicPr>
            <a:picLocks noChangeAspect="1" noChangeArrowheads="1"/>
          </p:cNvPicPr>
          <p:nvPr/>
        </p:nvPicPr>
        <p:blipFill>
          <a:blip r:embed="rId4" cstate="print"/>
          <a:srcRect/>
          <a:stretch>
            <a:fillRect/>
          </a:stretch>
        </p:blipFill>
        <p:spPr bwMode="auto">
          <a:xfrm rot="843838">
            <a:off x="4323564" y="4157924"/>
            <a:ext cx="3874019" cy="1989045"/>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1266" name="Picture 2" descr="C:\Users\Зефяр\Desktop\ВОСПИТ, РАБОТА\СПИД\IMG_2748.JPG"/>
          <p:cNvPicPr>
            <a:picLocks noGrp="1" noChangeAspect="1" noChangeArrowheads="1"/>
          </p:cNvPicPr>
          <p:nvPr>
            <p:ph idx="1"/>
          </p:nvPr>
        </p:nvPicPr>
        <p:blipFill>
          <a:blip r:embed="rId5" cstate="print"/>
          <a:srcRect/>
          <a:stretch>
            <a:fillRect/>
          </a:stretch>
        </p:blipFill>
        <p:spPr bwMode="auto">
          <a:xfrm rot="21082610">
            <a:off x="1015824" y="1080412"/>
            <a:ext cx="3386881" cy="180578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11272" name="Picture 8" descr="F:\Фото для альбома\IMG_0491.JPG"/>
          <p:cNvPicPr>
            <a:picLocks noChangeAspect="1" noChangeArrowheads="1"/>
          </p:cNvPicPr>
          <p:nvPr/>
        </p:nvPicPr>
        <p:blipFill>
          <a:blip r:embed="rId6" cstate="print"/>
          <a:srcRect t="21622"/>
          <a:stretch>
            <a:fillRect/>
          </a:stretch>
        </p:blipFill>
        <p:spPr bwMode="auto">
          <a:xfrm rot="20859704">
            <a:off x="1385537" y="2197798"/>
            <a:ext cx="3545371" cy="223561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273" name="Picture 9" descr="F:\Фото для альбома\SAM_2165.JPG"/>
          <p:cNvPicPr>
            <a:picLocks noChangeAspect="1" noChangeArrowheads="1"/>
          </p:cNvPicPr>
          <p:nvPr/>
        </p:nvPicPr>
        <p:blipFill>
          <a:blip r:embed="rId7" cstate="print"/>
          <a:srcRect l="9051" t="9401" r="11413"/>
          <a:stretch>
            <a:fillRect/>
          </a:stretch>
        </p:blipFill>
        <p:spPr bwMode="auto">
          <a:xfrm rot="492356">
            <a:off x="4428438" y="2316332"/>
            <a:ext cx="3744416" cy="2292955"/>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74638"/>
            <a:ext cx="7283152" cy="706090"/>
          </a:xfrm>
        </p:spPr>
        <p:txBody>
          <a:bodyPr>
            <a:normAutofit fontScale="90000"/>
          </a:bodyPr>
          <a:lstStyle/>
          <a:p>
            <a:r>
              <a:rPr lang="ru-RU" sz="3600" b="1" dirty="0" smtClean="0">
                <a:solidFill>
                  <a:srgbClr val="FF0000"/>
                </a:solidFill>
                <a:latin typeface="+mn-lt"/>
              </a:rPr>
              <a:t>Работа творческих объединений</a:t>
            </a:r>
            <a:r>
              <a:rPr lang="ru-RU" sz="2400" b="1" dirty="0" smtClean="0">
                <a:solidFill>
                  <a:srgbClr val="FF0000"/>
                </a:solidFill>
                <a:latin typeface="+mn-lt"/>
              </a:rPr>
              <a:t/>
            </a:r>
            <a:br>
              <a:rPr lang="ru-RU" sz="2400" b="1" dirty="0" smtClean="0">
                <a:solidFill>
                  <a:srgbClr val="FF0000"/>
                </a:solidFill>
                <a:latin typeface="+mn-lt"/>
              </a:rPr>
            </a:br>
            <a:endParaRPr lang="ru-RU" sz="2400" b="1" dirty="0">
              <a:solidFill>
                <a:srgbClr val="FF0000"/>
              </a:solidFill>
              <a:latin typeface="+mn-lt"/>
            </a:endParaRPr>
          </a:p>
        </p:txBody>
      </p:sp>
      <p:pic>
        <p:nvPicPr>
          <p:cNvPr id="13314" name="Picture 2" descr="F:\SAM_8780.1.jpg"/>
          <p:cNvPicPr>
            <a:picLocks noGrp="1" noChangeAspect="1" noChangeArrowheads="1"/>
          </p:cNvPicPr>
          <p:nvPr>
            <p:ph idx="1"/>
          </p:nvPr>
        </p:nvPicPr>
        <p:blipFill>
          <a:blip r:embed="rId2" cstate="print"/>
          <a:srcRect/>
          <a:stretch>
            <a:fillRect/>
          </a:stretch>
        </p:blipFill>
        <p:spPr bwMode="auto">
          <a:xfrm rot="20692458">
            <a:off x="673327" y="1208157"/>
            <a:ext cx="2549433" cy="1915740"/>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4" name="Picture 2" descr="C:\Users\Гулия\Desktop\100OLYMP\P1260067.JPG"/>
          <p:cNvPicPr>
            <a:picLocks noChangeAspect="1" noChangeArrowheads="1"/>
          </p:cNvPicPr>
          <p:nvPr/>
        </p:nvPicPr>
        <p:blipFill>
          <a:blip r:embed="rId3" cstate="print"/>
          <a:srcRect/>
          <a:stretch>
            <a:fillRect/>
          </a:stretch>
        </p:blipFill>
        <p:spPr bwMode="auto">
          <a:xfrm rot="1050909">
            <a:off x="5757513" y="1185551"/>
            <a:ext cx="3131785" cy="2175056"/>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5" name="Picture 3" descr="C:\Users\Гулия\Desktop\100OLYMP\P1260071.JPG"/>
          <p:cNvPicPr>
            <a:picLocks noChangeAspect="1" noChangeArrowheads="1"/>
          </p:cNvPicPr>
          <p:nvPr/>
        </p:nvPicPr>
        <p:blipFill>
          <a:blip r:embed="rId4" cstate="print"/>
          <a:srcRect/>
          <a:stretch>
            <a:fillRect/>
          </a:stretch>
        </p:blipFill>
        <p:spPr bwMode="auto">
          <a:xfrm rot="1280428">
            <a:off x="5142259" y="3553506"/>
            <a:ext cx="3474334" cy="2205697"/>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6" name="Picture 2" descr="C:\Users\Гулия\Desktop\флешка Гулия\222222\фото\День сказок\100_4733.JPG"/>
          <p:cNvPicPr>
            <a:picLocks noChangeAspect="1" noChangeArrowheads="1"/>
          </p:cNvPicPr>
          <p:nvPr/>
        </p:nvPicPr>
        <p:blipFill>
          <a:blip r:embed="rId5" cstate="print"/>
          <a:srcRect/>
          <a:stretch>
            <a:fillRect/>
          </a:stretch>
        </p:blipFill>
        <p:spPr bwMode="auto">
          <a:xfrm rot="20152069">
            <a:off x="710209" y="3271691"/>
            <a:ext cx="3491458" cy="2190504"/>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7" name="Picture 5" descr="C:\Users\Гулия\Desktop\100OLYMP\P1260082.JPG"/>
          <p:cNvPicPr>
            <a:picLocks noChangeAspect="1" noChangeArrowheads="1"/>
          </p:cNvPicPr>
          <p:nvPr/>
        </p:nvPicPr>
        <p:blipFill>
          <a:blip r:embed="rId6" cstate="print"/>
          <a:srcRect/>
          <a:stretch>
            <a:fillRect/>
          </a:stretch>
        </p:blipFill>
        <p:spPr bwMode="auto">
          <a:xfrm>
            <a:off x="2771800" y="692696"/>
            <a:ext cx="4032448" cy="2439443"/>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4"/>
          <p:cNvPicPr>
            <a:picLocks noChangeAspect="1" noChangeArrowheads="1"/>
          </p:cNvPicPr>
          <p:nvPr/>
        </p:nvPicPr>
        <p:blipFill>
          <a:blip r:embed="rId7" cstate="print">
            <a:extLst>
              <a:ext uri="{BEBA8EAE-BF5A-486C-A8C5-ECC9F3942E4B}">
                <a14:imgProps xmlns:a14="http://schemas.microsoft.com/office/drawing/2010/main" xmlns="">
                  <a14:imgLayer r:embed="rId9">
                    <a14:imgEffect>
                      <a14:sharpenSoften amount="50000"/>
                    </a14:imgEffect>
                  </a14:imgLayer>
                </a14:imgProps>
              </a:ext>
              <a:ext uri="{28A0092B-C50C-407E-A947-70E740481C1C}">
                <a14:useLocalDpi xmlns:a14="http://schemas.microsoft.com/office/drawing/2010/main" xmlns="" val="0"/>
              </a:ext>
            </a:extLst>
          </a:blip>
          <a:srcRect/>
          <a:stretch>
            <a:fillRect/>
          </a:stretch>
        </p:blipFill>
        <p:spPr bwMode="auto">
          <a:xfrm>
            <a:off x="2987824" y="4333115"/>
            <a:ext cx="3528392" cy="2524885"/>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descr="C:\Users\Зефяр\Desktop\КОНКУРС ЗДВР\921058.jpg"/>
          <p:cNvPicPr>
            <a:picLocks noChangeAspect="1" noChangeArrowheads="1"/>
          </p:cNvPicPr>
          <p:nvPr/>
        </p:nvPicPr>
        <p:blipFill>
          <a:blip r:embed="rId10" cstate="print"/>
          <a:srcRect/>
          <a:stretch>
            <a:fillRect/>
          </a:stretch>
        </p:blipFill>
        <p:spPr bwMode="auto">
          <a:xfrm>
            <a:off x="2987824" y="2708921"/>
            <a:ext cx="3456384" cy="201622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214290"/>
            <a:ext cx="8640960" cy="576064"/>
          </a:xfrm>
        </p:spPr>
        <p:txBody>
          <a:bodyPr>
            <a:noAutofit/>
          </a:bodyPr>
          <a:lstStyle/>
          <a:p>
            <a:r>
              <a:rPr lang="ru-RU" sz="3200" b="1" dirty="0" smtClean="0">
                <a:solidFill>
                  <a:srgbClr val="FF0000"/>
                </a:solidFill>
                <a:latin typeface="+mn-lt"/>
              </a:rPr>
              <a:t>Работа с классными руководителями</a:t>
            </a:r>
            <a:endParaRPr lang="ru-RU" sz="3200" b="1" dirty="0">
              <a:solidFill>
                <a:srgbClr val="FF0000"/>
              </a:solidFill>
              <a:latin typeface="+mn-lt"/>
            </a:endParaRPr>
          </a:p>
        </p:txBody>
      </p:sp>
      <p:pic>
        <p:nvPicPr>
          <p:cNvPr id="19458" name="Picture 2" descr="F:\фото школьн.разные\IMG_20160311_141142_1.jpg"/>
          <p:cNvPicPr>
            <a:picLocks noGrp="1" noChangeAspect="1" noChangeArrowheads="1"/>
          </p:cNvPicPr>
          <p:nvPr>
            <p:ph idx="1"/>
          </p:nvPr>
        </p:nvPicPr>
        <p:blipFill>
          <a:blip r:embed="rId2" cstate="print"/>
          <a:srcRect r="16858"/>
          <a:stretch>
            <a:fillRect/>
          </a:stretch>
        </p:blipFill>
        <p:spPr bwMode="auto">
          <a:xfrm>
            <a:off x="755576" y="980728"/>
            <a:ext cx="3384376" cy="3052936"/>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7" name="Picture 2" descr="C:\Users\Зефяр\Desktop\КОНКУРС ЗДВР\Новая папка\IMG_20170211_112949.jpg"/>
          <p:cNvPicPr>
            <a:picLocks noChangeAspect="1" noChangeArrowheads="1"/>
          </p:cNvPicPr>
          <p:nvPr/>
        </p:nvPicPr>
        <p:blipFill>
          <a:blip r:embed="rId3" cstate="print"/>
          <a:srcRect/>
          <a:stretch>
            <a:fillRect/>
          </a:stretch>
        </p:blipFill>
        <p:spPr bwMode="auto">
          <a:xfrm>
            <a:off x="2915816" y="3573016"/>
            <a:ext cx="3744416" cy="2808312"/>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5" name="Picture 2"/>
          <p:cNvPicPr>
            <a:picLocks noChangeAspect="1" noChangeArrowheads="1"/>
          </p:cNvPicPr>
          <p:nvPr/>
        </p:nvPicPr>
        <p:blipFill>
          <a:blip r:embed="rId4" cstate="print"/>
          <a:srcRect/>
          <a:stretch>
            <a:fillRect/>
          </a:stretch>
        </p:blipFill>
        <p:spPr bwMode="auto">
          <a:xfrm>
            <a:off x="4427984" y="908720"/>
            <a:ext cx="3881404" cy="2911053"/>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57166"/>
            <a:ext cx="10369152" cy="504056"/>
          </a:xfrm>
        </p:spPr>
        <p:txBody>
          <a:bodyPr>
            <a:noAutofit/>
          </a:bodyPr>
          <a:lstStyle/>
          <a:p>
            <a:r>
              <a:rPr lang="ru-RU" sz="3200" b="1" dirty="0" smtClean="0">
                <a:solidFill>
                  <a:srgbClr val="FF0000"/>
                </a:solidFill>
                <a:latin typeface="+mn-lt"/>
              </a:rPr>
              <a:t>Работа с общественными организациями</a:t>
            </a:r>
            <a:r>
              <a:rPr lang="ru-RU" sz="3600" dirty="0" smtClean="0">
                <a:latin typeface="+mn-lt"/>
              </a:rPr>
              <a:t/>
            </a:r>
            <a:br>
              <a:rPr lang="ru-RU" sz="3600" dirty="0" smtClean="0">
                <a:latin typeface="+mn-lt"/>
              </a:rPr>
            </a:br>
            <a:endParaRPr lang="ru-RU" sz="3600" dirty="0">
              <a:latin typeface="+mn-lt"/>
            </a:endParaRPr>
          </a:p>
        </p:txBody>
      </p:sp>
      <p:pic>
        <p:nvPicPr>
          <p:cNvPr id="4098" name="Picture 2" descr="F:\ФОТО\День матери-2016\IMG_20161203_120800.jpg"/>
          <p:cNvPicPr>
            <a:picLocks noGrp="1" noChangeAspect="1" noChangeArrowheads="1"/>
          </p:cNvPicPr>
          <p:nvPr>
            <p:ph idx="1"/>
          </p:nvPr>
        </p:nvPicPr>
        <p:blipFill>
          <a:blip r:embed="rId2" cstate="print"/>
          <a:srcRect/>
          <a:stretch>
            <a:fillRect/>
          </a:stretch>
        </p:blipFill>
        <p:spPr bwMode="auto">
          <a:xfrm>
            <a:off x="683568" y="836712"/>
            <a:ext cx="3442329" cy="2581747"/>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4100" name="Picture 4" descr="F:\ФОТО\IMG_20161130_093122.jpg"/>
          <p:cNvPicPr>
            <a:picLocks noChangeAspect="1" noChangeArrowheads="1"/>
          </p:cNvPicPr>
          <p:nvPr/>
        </p:nvPicPr>
        <p:blipFill>
          <a:blip r:embed="rId3" cstate="print"/>
          <a:srcRect/>
          <a:stretch>
            <a:fillRect/>
          </a:stretch>
        </p:blipFill>
        <p:spPr bwMode="auto">
          <a:xfrm>
            <a:off x="4932040" y="836712"/>
            <a:ext cx="3799043" cy="2160240"/>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7" name="Picture 2" descr="C:\Users\Раис\Desktop\фото школа\745347.jpg"/>
          <p:cNvPicPr>
            <a:picLocks noChangeAspect="1" noChangeArrowheads="1"/>
          </p:cNvPicPr>
          <p:nvPr/>
        </p:nvPicPr>
        <p:blipFill>
          <a:blip r:embed="rId4" cstate="print"/>
          <a:srcRect/>
          <a:stretch>
            <a:fillRect/>
          </a:stretch>
        </p:blipFill>
        <p:spPr bwMode="auto">
          <a:xfrm>
            <a:off x="5076056" y="3789040"/>
            <a:ext cx="3566374" cy="2371374"/>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8" name="Picture 7" descr="C:\Users\Раис\Desktop\фото школа\1004504.jpg"/>
          <p:cNvPicPr>
            <a:picLocks noChangeAspect="1" noChangeArrowheads="1"/>
          </p:cNvPicPr>
          <p:nvPr/>
        </p:nvPicPr>
        <p:blipFill>
          <a:blip r:embed="rId5" cstate="print"/>
          <a:srcRect/>
          <a:stretch>
            <a:fillRect/>
          </a:stretch>
        </p:blipFill>
        <p:spPr bwMode="auto">
          <a:xfrm>
            <a:off x="3059832" y="836712"/>
            <a:ext cx="3312368" cy="2182943"/>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101" name="Picture 5" descr="F:\Фото -печать-2016\IMG-20160309-WA0001 (1).jpg"/>
          <p:cNvPicPr>
            <a:picLocks noChangeAspect="1" noChangeArrowheads="1"/>
          </p:cNvPicPr>
          <p:nvPr/>
        </p:nvPicPr>
        <p:blipFill>
          <a:blip r:embed="rId6" cstate="print"/>
          <a:srcRect/>
          <a:stretch>
            <a:fillRect/>
          </a:stretch>
        </p:blipFill>
        <p:spPr bwMode="auto">
          <a:xfrm>
            <a:off x="611560" y="3861048"/>
            <a:ext cx="3646419" cy="2448272"/>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9"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987824" y="2708920"/>
            <a:ext cx="3655783" cy="2058283"/>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descr="C:\Users\Зефяр\Desktop\КОНКУРС ЗДВР\852858.jpg"/>
          <p:cNvPicPr>
            <a:picLocks noChangeAspect="1" noChangeArrowheads="1"/>
          </p:cNvPicPr>
          <p:nvPr/>
        </p:nvPicPr>
        <p:blipFill>
          <a:blip r:embed="rId8" cstate="print"/>
          <a:srcRect/>
          <a:stretch>
            <a:fillRect/>
          </a:stretch>
        </p:blipFill>
        <p:spPr bwMode="auto">
          <a:xfrm>
            <a:off x="3203848" y="4579929"/>
            <a:ext cx="3456384" cy="2278071"/>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352928" cy="706090"/>
          </a:xfrm>
        </p:spPr>
        <p:txBody>
          <a:bodyPr>
            <a:normAutofit fontScale="90000"/>
          </a:bodyPr>
          <a:lstStyle/>
          <a:p>
            <a:r>
              <a:rPr lang="ru-RU" sz="3600" b="1" dirty="0" smtClean="0">
                <a:solidFill>
                  <a:srgbClr val="FF0000"/>
                </a:solidFill>
                <a:latin typeface="Times New Roman" pitchFamily="18" charset="0"/>
                <a:cs typeface="Times New Roman" pitchFamily="18" charset="0"/>
              </a:rPr>
              <a:t>Обобщение и распространение собственного педагогического опыта</a:t>
            </a:r>
            <a:endParaRPr lang="ru-RU" sz="3600" b="1" dirty="0">
              <a:solidFill>
                <a:srgbClr val="FF0000"/>
              </a:solidFill>
              <a:latin typeface="+mn-lt"/>
            </a:endParaRPr>
          </a:p>
        </p:txBody>
      </p:sp>
      <p:pic>
        <p:nvPicPr>
          <p:cNvPr id="20482" name="Picture 2" descr="F:\Фото для альбома\PB250005.JPG"/>
          <p:cNvPicPr>
            <a:picLocks noGrp="1" noChangeAspect="1" noChangeArrowheads="1"/>
          </p:cNvPicPr>
          <p:nvPr>
            <p:ph idx="1"/>
          </p:nvPr>
        </p:nvPicPr>
        <p:blipFill>
          <a:blip r:embed="rId2" cstate="print"/>
          <a:srcRect/>
          <a:stretch>
            <a:fillRect/>
          </a:stretch>
        </p:blipFill>
        <p:spPr bwMode="auto">
          <a:xfrm>
            <a:off x="611560" y="1340768"/>
            <a:ext cx="3968440" cy="2232248"/>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20484" name="Picture 4" descr="F:\Фото для альбома\PB250027.JPG"/>
          <p:cNvPicPr>
            <a:picLocks noChangeAspect="1" noChangeArrowheads="1"/>
          </p:cNvPicPr>
          <p:nvPr/>
        </p:nvPicPr>
        <p:blipFill>
          <a:blip r:embed="rId3" cstate="print"/>
          <a:srcRect/>
          <a:stretch>
            <a:fillRect/>
          </a:stretch>
        </p:blipFill>
        <p:spPr bwMode="auto">
          <a:xfrm>
            <a:off x="683568" y="3933056"/>
            <a:ext cx="3826914" cy="2152639"/>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pic>
        <p:nvPicPr>
          <p:cNvPr id="20483" name="Picture 3" descr="F:\Фото для альбома\PB250049.JPG"/>
          <p:cNvPicPr>
            <a:picLocks noChangeAspect="1" noChangeArrowheads="1"/>
          </p:cNvPicPr>
          <p:nvPr/>
        </p:nvPicPr>
        <p:blipFill>
          <a:blip r:embed="rId4" cstate="print"/>
          <a:srcRect/>
          <a:stretch>
            <a:fillRect/>
          </a:stretch>
        </p:blipFill>
        <p:spPr bwMode="auto">
          <a:xfrm>
            <a:off x="4932040" y="3861048"/>
            <a:ext cx="3687446" cy="2074188"/>
          </a:xfrm>
          <a:prstGeom prst="round2DiagRect">
            <a:avLst>
              <a:gd name="adj1" fmla="val 16667"/>
              <a:gd name="adj2" fmla="val 0"/>
            </a:avLst>
          </a:prstGeom>
          <a:ln w="88900" cap="sq">
            <a:solidFill>
              <a:srgbClr val="7030A0"/>
            </a:solidFill>
            <a:miter lim="800000"/>
          </a:ln>
          <a:effectLst>
            <a:outerShdw blurRad="254000" algn="tl" rotWithShape="0">
              <a:srgbClr val="000000">
                <a:alpha val="43000"/>
              </a:srgbClr>
            </a:outerShdw>
          </a:effectLst>
        </p:spPr>
      </p:pic>
      <p:pic>
        <p:nvPicPr>
          <p:cNvPr id="20485" name="Picture 5" descr="F:\Фото для альбома\PB250019.JPG"/>
          <p:cNvPicPr>
            <a:picLocks noChangeAspect="1" noChangeArrowheads="1"/>
          </p:cNvPicPr>
          <p:nvPr/>
        </p:nvPicPr>
        <p:blipFill>
          <a:blip r:embed="rId5" cstate="print"/>
          <a:srcRect/>
          <a:stretch>
            <a:fillRect/>
          </a:stretch>
        </p:blipFill>
        <p:spPr bwMode="auto">
          <a:xfrm>
            <a:off x="4788024" y="1340768"/>
            <a:ext cx="3784987" cy="2129055"/>
          </a:xfrm>
          <a:prstGeom prst="round2DiagRect">
            <a:avLst>
              <a:gd name="adj1" fmla="val 16667"/>
              <a:gd name="adj2" fmla="val 0"/>
            </a:avLst>
          </a:prstGeom>
          <a:ln w="88900" cap="sq">
            <a:solidFill>
              <a:srgbClr val="00B0F0"/>
            </a:solidFill>
            <a:miter lim="800000"/>
          </a:ln>
          <a:effectLst>
            <a:outerShdw blurRad="254000" algn="tl" rotWithShape="0">
              <a:srgbClr val="000000">
                <a:alpha val="43000"/>
              </a:srgbClr>
            </a:outerShdw>
          </a:effectLst>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WordArt 4"/>
          <p:cNvSpPr>
            <a:spLocks noChangeArrowheads="1" noChangeShapeType="1" noTextEdit="1"/>
          </p:cNvSpPr>
          <p:nvPr/>
        </p:nvSpPr>
        <p:spPr bwMode="auto">
          <a:xfrm>
            <a:off x="1855663" y="260647"/>
            <a:ext cx="5615905" cy="754215"/>
          </a:xfrm>
          <a:prstGeom prst="rect">
            <a:avLst/>
          </a:prstGeom>
        </p:spPr>
        <p:txBody>
          <a:bodyPr wrap="none" fromWordArt="1">
            <a:prstTxWarp prst="textPlain">
              <a:avLst>
                <a:gd name="adj" fmla="val 50000"/>
              </a:avLst>
            </a:prstTxWarp>
          </a:bodyPr>
          <a:lstStyle/>
          <a:p>
            <a:pPr algn="ctr"/>
            <a:r>
              <a:rPr lang="ru-RU" sz="3600" b="1" kern="10" dirty="0">
                <a:ln w="9525">
                  <a:noFill/>
                  <a:round/>
                  <a:headEnd/>
                  <a:tailEnd/>
                </a:ln>
                <a:solidFill>
                  <a:srgbClr val="FF0000"/>
                </a:solidFill>
                <a:latin typeface="Times New Roman" panose="02020603050405020304" pitchFamily="18" charset="0"/>
                <a:cs typeface="Times New Roman" panose="02020603050405020304" pitchFamily="18" charset="0"/>
              </a:rPr>
              <a:t>"Портрет идеального </a:t>
            </a:r>
          </a:p>
          <a:p>
            <a:pPr algn="ctr"/>
            <a:r>
              <a:rPr lang="ru-RU" sz="3600" b="1" kern="10" dirty="0">
                <a:ln w="9525">
                  <a:noFill/>
                  <a:round/>
                  <a:headEnd/>
                  <a:tailEnd/>
                </a:ln>
                <a:solidFill>
                  <a:srgbClr val="FF0000"/>
                </a:solidFill>
                <a:latin typeface="Times New Roman" panose="02020603050405020304" pitchFamily="18" charset="0"/>
                <a:cs typeface="Times New Roman" panose="02020603050405020304" pitchFamily="18" charset="0"/>
              </a:rPr>
              <a:t>выпускника"</a:t>
            </a:r>
          </a:p>
        </p:txBody>
      </p:sp>
      <p:pic>
        <p:nvPicPr>
          <p:cNvPr id="25603" name="Picture 5" descr="40b7d20c1e041067ef828bc0dd4c1400"/>
          <p:cNvPicPr>
            <a:picLocks noChangeAspect="1" noChangeArrowheads="1" noCrop="1"/>
          </p:cNvPicPr>
          <p:nvPr/>
        </p:nvPicPr>
        <p:blipFill>
          <a:blip r:embed="rId2" cstate="print"/>
          <a:srcRect/>
          <a:stretch>
            <a:fillRect/>
          </a:stretch>
        </p:blipFill>
        <p:spPr bwMode="auto">
          <a:xfrm>
            <a:off x="2771800" y="1772816"/>
            <a:ext cx="3810000" cy="4657725"/>
          </a:xfrm>
          <a:prstGeom prst="rect">
            <a:avLst/>
          </a:prstGeom>
          <a:noFill/>
          <a:ln w="9525">
            <a:noFill/>
            <a:miter lim="800000"/>
            <a:headEnd/>
            <a:tailEnd/>
          </a:ln>
        </p:spPr>
      </p:pic>
      <p:sp>
        <p:nvSpPr>
          <p:cNvPr id="21508" name="AutoShape 6"/>
          <p:cNvSpPr>
            <a:spLocks noChangeArrowheads="1"/>
          </p:cNvSpPr>
          <p:nvPr/>
        </p:nvSpPr>
        <p:spPr bwMode="auto">
          <a:xfrm>
            <a:off x="5830888" y="1484313"/>
            <a:ext cx="3313112" cy="1150937"/>
          </a:xfrm>
          <a:prstGeom prst="wedgeEllipseCallout">
            <a:avLst>
              <a:gd name="adj1" fmla="val -47606"/>
              <a:gd name="adj2" fmla="val 74968"/>
            </a:avLst>
          </a:prstGeom>
          <a:solidFill>
            <a:srgbClr val="FFCC00"/>
          </a:solidFill>
          <a:ln w="9525">
            <a:solidFill>
              <a:schemeClr val="tx1"/>
            </a:solidFill>
            <a:miter lim="800000"/>
            <a:headEnd/>
            <a:tailEnd/>
          </a:ln>
        </p:spPr>
        <p:txBody>
          <a:bodyPr/>
          <a:lstStyle/>
          <a:p>
            <a:pPr algn="ctr"/>
            <a:r>
              <a:rPr lang="ru-RU" dirty="0"/>
              <a:t>Интеллектуально развитый</a:t>
            </a:r>
          </a:p>
        </p:txBody>
      </p:sp>
      <p:sp>
        <p:nvSpPr>
          <p:cNvPr id="21509" name="AutoShape 7"/>
          <p:cNvSpPr>
            <a:spLocks noChangeArrowheads="1"/>
          </p:cNvSpPr>
          <p:nvPr/>
        </p:nvSpPr>
        <p:spPr bwMode="auto">
          <a:xfrm>
            <a:off x="3779838" y="5992813"/>
            <a:ext cx="2016125" cy="865187"/>
          </a:xfrm>
          <a:prstGeom prst="wedgeEllipseCallout">
            <a:avLst>
              <a:gd name="adj1" fmla="val -20708"/>
              <a:gd name="adj2" fmla="val -108167"/>
            </a:avLst>
          </a:prstGeom>
          <a:solidFill>
            <a:srgbClr val="FFCC00"/>
          </a:solidFill>
          <a:ln w="9525">
            <a:solidFill>
              <a:schemeClr val="tx1"/>
            </a:solidFill>
            <a:miter lim="800000"/>
            <a:headEnd/>
            <a:tailEnd/>
          </a:ln>
        </p:spPr>
        <p:txBody>
          <a:bodyPr/>
          <a:lstStyle/>
          <a:p>
            <a:pPr algn="ctr"/>
            <a:r>
              <a:rPr lang="ru-RU" sz="3200" b="1">
                <a:solidFill>
                  <a:schemeClr val="bg1"/>
                </a:solidFill>
              </a:rPr>
              <a:t>…</a:t>
            </a:r>
          </a:p>
        </p:txBody>
      </p:sp>
      <p:sp>
        <p:nvSpPr>
          <p:cNvPr id="21510" name="AutoShape 8"/>
          <p:cNvSpPr>
            <a:spLocks noChangeArrowheads="1"/>
          </p:cNvSpPr>
          <p:nvPr/>
        </p:nvSpPr>
        <p:spPr bwMode="auto">
          <a:xfrm>
            <a:off x="5799137" y="3929066"/>
            <a:ext cx="3344863" cy="1511300"/>
          </a:xfrm>
          <a:prstGeom prst="wedgeEllipseCallout">
            <a:avLst>
              <a:gd name="adj1" fmla="val -70245"/>
              <a:gd name="adj2" fmla="val 17435"/>
            </a:avLst>
          </a:prstGeom>
          <a:solidFill>
            <a:srgbClr val="FFCC00"/>
          </a:solidFill>
          <a:ln w="9525">
            <a:solidFill>
              <a:schemeClr val="tx1"/>
            </a:solidFill>
            <a:miter lim="800000"/>
            <a:headEnd/>
            <a:tailEnd/>
          </a:ln>
        </p:spPr>
        <p:txBody>
          <a:bodyPr/>
          <a:lstStyle/>
          <a:p>
            <a:pPr algn="ctr"/>
            <a:r>
              <a:rPr lang="ru-RU" dirty="0"/>
              <a:t>Умеющий грамотно работать с любой информацией</a:t>
            </a:r>
          </a:p>
        </p:txBody>
      </p:sp>
      <p:sp>
        <p:nvSpPr>
          <p:cNvPr id="21511" name="AutoShape 11"/>
          <p:cNvSpPr>
            <a:spLocks noChangeArrowheads="1"/>
          </p:cNvSpPr>
          <p:nvPr/>
        </p:nvSpPr>
        <p:spPr bwMode="auto">
          <a:xfrm rot="10800000">
            <a:off x="3492500" y="1038225"/>
            <a:ext cx="2449513" cy="519113"/>
          </a:xfrm>
          <a:prstGeom prst="wedgeEllipseCallout">
            <a:avLst>
              <a:gd name="adj1" fmla="val -4310"/>
              <a:gd name="adj2" fmla="val -115375"/>
            </a:avLst>
          </a:prstGeom>
          <a:solidFill>
            <a:srgbClr val="FFCC00"/>
          </a:solidFill>
          <a:ln w="9525">
            <a:solidFill>
              <a:schemeClr val="tx1"/>
            </a:solidFill>
            <a:miter lim="800000"/>
            <a:headEnd/>
            <a:tailEnd/>
          </a:ln>
        </p:spPr>
        <p:txBody>
          <a:bodyPr rot="10800000">
            <a:spAutoFit/>
          </a:bodyPr>
          <a:lstStyle/>
          <a:p>
            <a:pPr algn="ctr"/>
            <a:r>
              <a:rPr lang="ru-RU" dirty="0"/>
              <a:t>Багаж  знаний</a:t>
            </a:r>
          </a:p>
        </p:txBody>
      </p:sp>
      <p:sp>
        <p:nvSpPr>
          <p:cNvPr id="21512" name="AutoShape 12"/>
          <p:cNvSpPr>
            <a:spLocks noChangeArrowheads="1"/>
          </p:cNvSpPr>
          <p:nvPr/>
        </p:nvSpPr>
        <p:spPr bwMode="auto">
          <a:xfrm rot="10800000">
            <a:off x="0" y="2570163"/>
            <a:ext cx="2916238" cy="2078037"/>
          </a:xfrm>
          <a:prstGeom prst="wedgeEllipseCallout">
            <a:avLst>
              <a:gd name="adj1" fmla="val -63065"/>
              <a:gd name="adj2" fmla="val -68296"/>
            </a:avLst>
          </a:prstGeom>
          <a:solidFill>
            <a:srgbClr val="FFCC00"/>
          </a:solidFill>
          <a:ln w="9525">
            <a:solidFill>
              <a:schemeClr val="tx1"/>
            </a:solidFill>
            <a:miter lim="800000"/>
            <a:headEnd/>
            <a:tailEnd/>
          </a:ln>
        </p:spPr>
        <p:txBody>
          <a:bodyPr rot="10800000">
            <a:spAutoFit/>
          </a:bodyPr>
          <a:lstStyle/>
          <a:p>
            <a:pPr algn="ctr"/>
            <a:r>
              <a:rPr lang="ru-RU"/>
              <a:t>Имеющий целостное представление о предмете своей деятельности</a:t>
            </a:r>
          </a:p>
        </p:txBody>
      </p:sp>
      <p:sp>
        <p:nvSpPr>
          <p:cNvPr id="21513" name="AutoShape 13"/>
          <p:cNvSpPr>
            <a:spLocks noChangeArrowheads="1"/>
          </p:cNvSpPr>
          <p:nvPr/>
        </p:nvSpPr>
        <p:spPr bwMode="auto">
          <a:xfrm rot="10800000">
            <a:off x="469900" y="4822825"/>
            <a:ext cx="2916238" cy="519113"/>
          </a:xfrm>
          <a:prstGeom prst="wedgeEllipseCallout">
            <a:avLst>
              <a:gd name="adj1" fmla="val -61597"/>
              <a:gd name="adj2" fmla="val -62407"/>
            </a:avLst>
          </a:prstGeom>
          <a:solidFill>
            <a:srgbClr val="FFCC00"/>
          </a:solidFill>
          <a:ln w="9525">
            <a:solidFill>
              <a:schemeClr val="tx1"/>
            </a:solidFill>
            <a:miter lim="800000"/>
            <a:headEnd/>
            <a:tailEnd/>
          </a:ln>
        </p:spPr>
        <p:txBody>
          <a:bodyPr rot="10800000">
            <a:spAutoFit/>
          </a:bodyPr>
          <a:lstStyle/>
          <a:p>
            <a:pPr algn="ctr"/>
            <a:r>
              <a:rPr lang="ru-RU"/>
              <a:t>Ответственный</a:t>
            </a:r>
          </a:p>
        </p:txBody>
      </p:sp>
      <p:sp>
        <p:nvSpPr>
          <p:cNvPr id="21514" name="AutoShape 14"/>
          <p:cNvSpPr>
            <a:spLocks noChangeArrowheads="1"/>
          </p:cNvSpPr>
          <p:nvPr/>
        </p:nvSpPr>
        <p:spPr bwMode="auto">
          <a:xfrm rot="10800000">
            <a:off x="246063" y="1016000"/>
            <a:ext cx="2925762" cy="1687513"/>
          </a:xfrm>
          <a:prstGeom prst="wedgeEllipseCallout">
            <a:avLst>
              <a:gd name="adj1" fmla="val -72968"/>
              <a:gd name="adj2" fmla="val -136407"/>
            </a:avLst>
          </a:prstGeom>
          <a:solidFill>
            <a:srgbClr val="FFCC00"/>
          </a:solidFill>
          <a:ln w="9525">
            <a:solidFill>
              <a:schemeClr val="tx1"/>
            </a:solidFill>
            <a:miter lim="800000"/>
            <a:headEnd/>
            <a:tailEnd/>
          </a:ln>
        </p:spPr>
        <p:txBody>
          <a:bodyPr rot="10800000">
            <a:spAutoFit/>
          </a:bodyPr>
          <a:lstStyle/>
          <a:p>
            <a:pPr algn="ctr"/>
            <a:r>
              <a:rPr lang="ru-RU"/>
              <a:t>Умеющий ставить цели, принимать решения </a:t>
            </a:r>
          </a:p>
        </p:txBody>
      </p:sp>
      <p:sp>
        <p:nvSpPr>
          <p:cNvPr id="21515" name="AutoShape 15"/>
          <p:cNvSpPr>
            <a:spLocks noChangeArrowheads="1"/>
          </p:cNvSpPr>
          <p:nvPr/>
        </p:nvSpPr>
        <p:spPr bwMode="auto">
          <a:xfrm rot="10800000">
            <a:off x="395288" y="5718175"/>
            <a:ext cx="3671887" cy="520700"/>
          </a:xfrm>
          <a:prstGeom prst="wedgeEllipseCallout">
            <a:avLst>
              <a:gd name="adj1" fmla="val -50995"/>
              <a:gd name="adj2" fmla="val 51486"/>
            </a:avLst>
          </a:prstGeom>
          <a:solidFill>
            <a:srgbClr val="FFCC00"/>
          </a:solidFill>
          <a:ln w="9525">
            <a:solidFill>
              <a:schemeClr val="tx1"/>
            </a:solidFill>
            <a:miter lim="800000"/>
            <a:headEnd/>
            <a:tailEnd/>
          </a:ln>
        </p:spPr>
        <p:txBody>
          <a:bodyPr rot="10800000">
            <a:spAutoFit/>
          </a:bodyPr>
          <a:lstStyle/>
          <a:p>
            <a:pPr algn="ctr"/>
            <a:r>
              <a:rPr lang="ru-RU"/>
              <a:t>Коммуникабельный</a:t>
            </a:r>
          </a:p>
        </p:txBody>
      </p:sp>
      <p:sp>
        <p:nvSpPr>
          <p:cNvPr id="21516" name="AutoShape 16"/>
          <p:cNvSpPr>
            <a:spLocks noChangeArrowheads="1"/>
          </p:cNvSpPr>
          <p:nvPr/>
        </p:nvSpPr>
        <p:spPr bwMode="auto">
          <a:xfrm>
            <a:off x="5435600" y="5589588"/>
            <a:ext cx="3059113" cy="865187"/>
          </a:xfrm>
          <a:prstGeom prst="wedgeEllipseCallout">
            <a:avLst>
              <a:gd name="adj1" fmla="val -54361"/>
              <a:gd name="adj2" fmla="val -66699"/>
            </a:avLst>
          </a:prstGeom>
          <a:solidFill>
            <a:srgbClr val="FFCC00"/>
          </a:solidFill>
          <a:ln w="9525">
            <a:solidFill>
              <a:schemeClr val="tx1"/>
            </a:solidFill>
            <a:miter lim="800000"/>
            <a:headEnd/>
            <a:tailEnd/>
          </a:ln>
        </p:spPr>
        <p:txBody>
          <a:bodyPr/>
          <a:lstStyle/>
          <a:p>
            <a:pPr algn="ctr"/>
            <a:r>
              <a:rPr lang="ru-RU"/>
              <a:t>Сдержанный </a:t>
            </a:r>
          </a:p>
        </p:txBody>
      </p:sp>
      <p:sp>
        <p:nvSpPr>
          <p:cNvPr id="21517" name="AutoShape 17"/>
          <p:cNvSpPr>
            <a:spLocks noChangeArrowheads="1"/>
          </p:cNvSpPr>
          <p:nvPr/>
        </p:nvSpPr>
        <p:spPr bwMode="auto">
          <a:xfrm>
            <a:off x="5927725" y="2786058"/>
            <a:ext cx="3216275" cy="1076325"/>
          </a:xfrm>
          <a:prstGeom prst="wedgeEllipseCallout">
            <a:avLst>
              <a:gd name="adj1" fmla="val -75014"/>
              <a:gd name="adj2" fmla="val 132384"/>
            </a:avLst>
          </a:prstGeom>
          <a:solidFill>
            <a:srgbClr val="FFCC00"/>
          </a:solidFill>
          <a:ln w="9525">
            <a:solidFill>
              <a:schemeClr val="tx1"/>
            </a:solidFill>
            <a:miter lim="800000"/>
            <a:headEnd/>
            <a:tailEnd/>
          </a:ln>
        </p:spPr>
        <p:txBody>
          <a:bodyPr/>
          <a:lstStyle/>
          <a:p>
            <a:pPr algn="ctr"/>
            <a:r>
              <a:rPr lang="ru-RU" dirty="0"/>
              <a:t>Адаптивный </a:t>
            </a:r>
          </a:p>
          <a:p>
            <a:pPr algn="ctr"/>
            <a:r>
              <a:rPr lang="ru-RU" dirty="0"/>
              <a:t>к  трудностям жизни</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ppt_x"/>
                                          </p:val>
                                        </p:tav>
                                        <p:tav tm="100000">
                                          <p:val>
                                            <p:strVal val="#ppt_x"/>
                                          </p:val>
                                        </p:tav>
                                      </p:tavLst>
                                    </p:anim>
                                    <p:anim calcmode="lin" valueType="num">
                                      <p:cBhvr additive="base">
                                        <p:cTn id="8"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additive="base">
                                        <p:cTn id="13" dur="500" fill="hold"/>
                                        <p:tgtEl>
                                          <p:spTgt spid="25603"/>
                                        </p:tgtEl>
                                        <p:attrNameLst>
                                          <p:attrName>ppt_x</p:attrName>
                                        </p:attrNameLst>
                                      </p:cBhvr>
                                      <p:tavLst>
                                        <p:tav tm="0">
                                          <p:val>
                                            <p:strVal val="#ppt_x"/>
                                          </p:val>
                                        </p:tav>
                                        <p:tav tm="100000">
                                          <p:val>
                                            <p:strVal val="#ppt_x"/>
                                          </p:val>
                                        </p:tav>
                                      </p:tavLst>
                                    </p:anim>
                                    <p:anim calcmode="lin" valueType="num">
                                      <p:cBhvr additive="base">
                                        <p:cTn id="14" dur="500" fill="hold"/>
                                        <p:tgtEl>
                                          <p:spTgt spid="256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308</TotalTime>
  <Words>2015</Words>
  <PresentationFormat>Экран (4:3)</PresentationFormat>
  <Paragraphs>726</Paragraphs>
  <Slides>34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Солнцестояние</vt:lpstr>
      <vt:lpstr>Результаты самообследования МУНИЦИПАЛЬНОГО БЮДЖЕТНОГО ОБЩЕОБРАЗОВАТЕЛЬНОГО УЧРЕЖДЕНИЯ «БИШЕВСКАЯ СРЕДНЯЯ ОБЩЕОБРАЗОВАТЕЛЬНАЯ ШКОЛА» Апастовского муниципального района Республики Татарстан (2016-2017 учебный год) </vt:lpstr>
      <vt:lpstr>Слайд 2</vt:lpstr>
      <vt:lpstr>Слайд 3</vt:lpstr>
      <vt:lpstr>Слайд 4</vt:lpstr>
      <vt:lpstr>Слайд 5</vt:lpstr>
      <vt:lpstr> Режим работы образовательного учреждения:  </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Победители и призеры Республиканской научно- практической конференции школьников «Онегинские  чтения» с 2012 года.</vt:lpstr>
      <vt:lpstr>      Основные задачи             воспитательной работы: </vt:lpstr>
      <vt:lpstr> </vt:lpstr>
      <vt:lpstr>Нравственно-эстетическое воспитание  </vt:lpstr>
      <vt:lpstr>Экологическое воспитание</vt:lpstr>
      <vt:lpstr>Физкультурно-оздоровительное воспитание</vt:lpstr>
      <vt:lpstr>Самоуправление в школе и в классе </vt:lpstr>
      <vt:lpstr>Проектная деятельность</vt:lpstr>
      <vt:lpstr>Семейное воспитание</vt:lpstr>
      <vt:lpstr>Трудовое воспитание </vt:lpstr>
      <vt:lpstr>Профилактическая работа</vt:lpstr>
      <vt:lpstr>Работа творческих объединений </vt:lpstr>
      <vt:lpstr>Работа с классными руководителями</vt:lpstr>
      <vt:lpstr>Работа с общественными организациями </vt:lpstr>
      <vt:lpstr>Обобщение и распространение собственного педагогического опыта</vt:lpstr>
      <vt:lpstr>Слайд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Результаты самообследования МУНИЦИПАЛЬНОГО БЮДЖЕТНОГО ОБЩЕОБРАЗОВАТЕЛЬНОГО УЧРЕЖДЕНИЯ СРЕДНЕЙ ОБЩЕОБРАЗОВАТЕЛЬНОЙ ШКОЛЫ №1 г. Николаевска-на-Амуре Хабаровского края (2012-2013 учебный год)</dc:title>
  <dc:creator>алена</dc:creator>
  <cp:lastModifiedBy>алена</cp:lastModifiedBy>
  <cp:revision>37</cp:revision>
  <dcterms:modified xsi:type="dcterms:W3CDTF">2017-10-10T08:18:34Z</dcterms:modified>
</cp:coreProperties>
</file>